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65" r:id="rId5"/>
    <p:sldId id="266" r:id="rId6"/>
    <p:sldId id="271" r:id="rId7"/>
    <p:sldId id="27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7B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2" d="100"/>
          <a:sy n="112" d="100"/>
        </p:scale>
        <p:origin x="6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A4CAE-C0F7-48CB-9282-A0FCFD9367EA}" type="datetimeFigureOut">
              <a:rPr lang="en-GB" smtClean="0"/>
              <a:t>18/09/2019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D7F22-E0CD-4789-B7F9-AAEAEC4613E4}" type="slidenum">
              <a:rPr lang="en-GB" smtClean="0"/>
              <a:t>‹#›</a:t>
            </a:fld>
            <a:endParaRPr lang="en-GB"/>
          </a:p>
        </p:txBody>
      </p:sp>
    </p:spTree>
    <p:extLst>
      <p:ext uri="{BB962C8B-B14F-4D97-AF65-F5344CB8AC3E}">
        <p14:creationId xmlns:p14="http://schemas.microsoft.com/office/powerpoint/2010/main" val="743266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36E7AD6-D1B4-43A2-A6D7-B1B32F73EF69}" type="slidenum">
              <a:rPr lang="en-GB" smtClean="0"/>
              <a:t>1</a:t>
            </a:fld>
            <a:endParaRPr lang="en-GB"/>
          </a:p>
        </p:txBody>
      </p:sp>
    </p:spTree>
    <p:extLst>
      <p:ext uri="{BB962C8B-B14F-4D97-AF65-F5344CB8AC3E}">
        <p14:creationId xmlns:p14="http://schemas.microsoft.com/office/powerpoint/2010/main" val="318301778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Content Placeholder 4" descr="A close up of a girl&#10;&#10;Description automatically generated">
            <a:extLst>
              <a:ext uri="{FF2B5EF4-FFF2-40B4-BE49-F238E27FC236}">
                <a16:creationId xmlns:a16="http://schemas.microsoft.com/office/drawing/2014/main" id="{D1531BE4-90A9-47D2-9098-144E9AA6AE09}"/>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Cutout trans="56000" numberOfShades="6"/>
                    </a14:imgEffect>
                  </a14:imgLayer>
                </a14:imgProps>
              </a:ext>
              <a:ext uri="{28A0092B-C50C-407E-A947-70E740481C1C}">
                <a14:useLocalDpi xmlns:a14="http://schemas.microsoft.com/office/drawing/2010/main" val="0"/>
              </a:ext>
            </a:extLst>
          </a:blip>
          <a:stretch>
            <a:fillRect/>
          </a:stretch>
        </p:blipFill>
        <p:spPr>
          <a:xfrm>
            <a:off x="-1" y="-2426370"/>
            <a:ext cx="12192001" cy="12192001"/>
          </a:xfrm>
          <a:prstGeom prst="rect">
            <a:avLst/>
          </a:prstGeom>
        </p:spPr>
      </p:pic>
      <p:sp>
        <p:nvSpPr>
          <p:cNvPr id="5" name="Text Placeholder 3">
            <a:extLst>
              <a:ext uri="{FF2B5EF4-FFF2-40B4-BE49-F238E27FC236}">
                <a16:creationId xmlns:a16="http://schemas.microsoft.com/office/drawing/2014/main" id="{207EE86E-0891-4252-8EC5-A75E991AFA7F}"/>
              </a:ext>
            </a:extLst>
          </p:cNvPr>
          <p:cNvSpPr txBox="1">
            <a:spLocks/>
          </p:cNvSpPr>
          <p:nvPr userDrawn="1"/>
        </p:nvSpPr>
        <p:spPr>
          <a:xfrm>
            <a:off x="2056409" y="5699274"/>
            <a:ext cx="1820069" cy="620212"/>
          </a:xfrm>
          <a:prstGeom prst="rect">
            <a:avLst/>
          </a:prstGeom>
        </p:spPr>
        <p:txBody>
          <a:bodyPr vert="horz" lIns="91440" tIns="45720" rIns="91440" bIns="45720" rtlCol="0" anchor="ctr">
            <a:normAutofit fontScale="85000" lnSpcReduction="1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dirty="0">
                <a:solidFill>
                  <a:schemeClr val="bg1"/>
                </a:solidFill>
                <a:latin typeface="Satisfy" panose="02000000000000000000" pitchFamily="2" charset="0"/>
                <a:ea typeface="Satisfy" panose="02000000000000000000" pitchFamily="2" charset="0"/>
              </a:rPr>
              <a:t>accredited by </a:t>
            </a:r>
          </a:p>
        </p:txBody>
      </p:sp>
      <p:pic>
        <p:nvPicPr>
          <p:cNvPr id="6" name="Picture 5" descr="A close up of a logo&#10;&#10;Description automatically generated">
            <a:extLst>
              <a:ext uri="{FF2B5EF4-FFF2-40B4-BE49-F238E27FC236}">
                <a16:creationId xmlns:a16="http://schemas.microsoft.com/office/drawing/2014/main" id="{ECF7F035-B872-4FD8-A816-1DB5E8FC99F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5310" y="5431428"/>
            <a:ext cx="1659797" cy="773465"/>
          </a:xfrm>
          <a:prstGeom prst="rect">
            <a:avLst/>
          </a:prstGeom>
          <a:effectLst>
            <a:outerShdw blurRad="50800" dist="38100" dir="2700000" algn="tl" rotWithShape="0">
              <a:schemeClr val="bg1">
                <a:alpha val="40000"/>
              </a:schemeClr>
            </a:outerShdw>
          </a:effectLst>
        </p:spPr>
      </p:pic>
      <p:pic>
        <p:nvPicPr>
          <p:cNvPr id="7" name="Picture 6" descr="A close up of a sign&#10;&#10;Description automatically generated">
            <a:extLst>
              <a:ext uri="{FF2B5EF4-FFF2-40B4-BE49-F238E27FC236}">
                <a16:creationId xmlns:a16="http://schemas.microsoft.com/office/drawing/2014/main" id="{C67C205A-6887-4024-A280-E9D82437B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00528" y="5431428"/>
            <a:ext cx="1588011" cy="697993"/>
          </a:xfrm>
          <a:prstGeom prst="rect">
            <a:avLst/>
          </a:prstGeom>
          <a:effectLst>
            <a:outerShdw blurRad="50800" dist="38100" dir="2700000" algn="tl" rotWithShape="0">
              <a:schemeClr val="bg1">
                <a:alpha val="40000"/>
              </a:schemeClr>
            </a:outerShdw>
          </a:effectLst>
        </p:spPr>
      </p:pic>
      <p:sp>
        <p:nvSpPr>
          <p:cNvPr id="8" name="Text Placeholder 3">
            <a:extLst>
              <a:ext uri="{FF2B5EF4-FFF2-40B4-BE49-F238E27FC236}">
                <a16:creationId xmlns:a16="http://schemas.microsoft.com/office/drawing/2014/main" id="{5CE373FB-1583-450A-8F3D-C09DFA5C2D52}"/>
              </a:ext>
            </a:extLst>
          </p:cNvPr>
          <p:cNvSpPr txBox="1">
            <a:spLocks/>
          </p:cNvSpPr>
          <p:nvPr userDrawn="1"/>
        </p:nvSpPr>
        <p:spPr>
          <a:xfrm>
            <a:off x="5346189" y="5746752"/>
            <a:ext cx="473257" cy="515438"/>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300" dirty="0">
                <a:solidFill>
                  <a:schemeClr val="bg1"/>
                </a:solidFill>
                <a:latin typeface="Satisfy" panose="02000000000000000000" pitchFamily="2" charset="0"/>
                <a:ea typeface="Satisfy" panose="02000000000000000000" pitchFamily="2" charset="0"/>
              </a:rPr>
              <a:t>&amp;</a:t>
            </a:r>
            <a:r>
              <a:rPr lang="en-GB" sz="2800" dirty="0">
                <a:latin typeface="Satisfy" panose="02000000000000000000" pitchFamily="2" charset="0"/>
                <a:ea typeface="Satisfy" panose="02000000000000000000" pitchFamily="2" charset="0"/>
              </a:rPr>
              <a:t> </a:t>
            </a:r>
          </a:p>
        </p:txBody>
      </p:sp>
      <p:pic>
        <p:nvPicPr>
          <p:cNvPr id="9" name="Picture 8" descr="A close up of a logo&#10;&#10;Description automatically generated">
            <a:extLst>
              <a:ext uri="{FF2B5EF4-FFF2-40B4-BE49-F238E27FC236}">
                <a16:creationId xmlns:a16="http://schemas.microsoft.com/office/drawing/2014/main" id="{B0E0505A-DE47-4247-B1A7-5407E453FCB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3542" y="5278644"/>
            <a:ext cx="1451653" cy="1451653"/>
          </a:xfrm>
          <a:prstGeom prst="rect">
            <a:avLst/>
          </a:prstGeom>
        </p:spPr>
      </p:pic>
      <p:cxnSp>
        <p:nvCxnSpPr>
          <p:cNvPr id="10" name="Straight Connector 9">
            <a:extLst>
              <a:ext uri="{FF2B5EF4-FFF2-40B4-BE49-F238E27FC236}">
                <a16:creationId xmlns:a16="http://schemas.microsoft.com/office/drawing/2014/main" id="{045F1B91-3EFA-4051-BDDA-E072E294D3B0}"/>
              </a:ext>
            </a:extLst>
          </p:cNvPr>
          <p:cNvCxnSpPr>
            <a:cxnSpLocks/>
          </p:cNvCxnSpPr>
          <p:nvPr userDrawn="1"/>
        </p:nvCxnSpPr>
        <p:spPr>
          <a:xfrm>
            <a:off x="2534652" y="4788568"/>
            <a:ext cx="35613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330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86467" y="2627313"/>
            <a:ext cx="7831667" cy="2387600"/>
          </a:xfrm>
        </p:spPr>
        <p:txBody>
          <a:bodyPr anchor="ctr">
            <a:normAutofit/>
          </a:bodyPr>
          <a:lstStyle>
            <a:lvl1pPr algn="ct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674153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835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9189B-92B7-4125-910F-4BB9FFDA8C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EE4503-BE75-486A-8D0D-5A62551388F4}"/>
              </a:ext>
            </a:extLst>
          </p:cNvPr>
          <p:cNvSpPr>
            <a:spLocks noGrp="1"/>
          </p:cNvSpPr>
          <p:nvPr>
            <p:ph type="dt" sz="half" idx="10"/>
          </p:nvPr>
        </p:nvSpPr>
        <p:spPr>
          <a:xfrm>
            <a:off x="4133850" y="6289675"/>
            <a:ext cx="2743200" cy="365125"/>
          </a:xfrm>
          <a:prstGeom prst="rect">
            <a:avLst/>
          </a:prstGeom>
        </p:spPr>
        <p:txBody>
          <a:bodyPr/>
          <a:lstStyle/>
          <a:p>
            <a:fld id="{E92F2CA3-9203-45CD-B43F-2685F476ED8F}" type="datetimeFigureOut">
              <a:rPr lang="en-GB" smtClean="0"/>
              <a:t>18/09/2019</a:t>
            </a:fld>
            <a:endParaRPr lang="en-GB"/>
          </a:p>
        </p:txBody>
      </p:sp>
      <p:sp>
        <p:nvSpPr>
          <p:cNvPr id="5" name="Footer Placeholder 4">
            <a:extLst>
              <a:ext uri="{FF2B5EF4-FFF2-40B4-BE49-F238E27FC236}">
                <a16:creationId xmlns:a16="http://schemas.microsoft.com/office/drawing/2014/main" id="{7EC1601D-CBDF-42F6-AA2A-05E3B4242476}"/>
              </a:ext>
            </a:extLst>
          </p:cNvPr>
          <p:cNvSpPr>
            <a:spLocks noGrp="1"/>
          </p:cNvSpPr>
          <p:nvPr>
            <p:ph type="ftr" sz="quarter" idx="11"/>
          </p:nvPr>
        </p:nvSpPr>
        <p:spPr>
          <a:xfrm>
            <a:off x="7239000" y="627907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3C8CE40-ECF9-41B4-8E20-044E2738B364}"/>
              </a:ext>
            </a:extLst>
          </p:cNvPr>
          <p:cNvSpPr>
            <a:spLocks noGrp="1"/>
          </p:cNvSpPr>
          <p:nvPr>
            <p:ph type="sldNum" sz="quarter" idx="12"/>
          </p:nvPr>
        </p:nvSpPr>
        <p:spPr>
          <a:xfrm>
            <a:off x="8610600" y="6356350"/>
            <a:ext cx="2743200" cy="365125"/>
          </a:xfrm>
          <a:prstGeom prst="rect">
            <a:avLst/>
          </a:prstGeom>
        </p:spPr>
        <p:txBody>
          <a:bodyPr/>
          <a:lstStyle/>
          <a:p>
            <a:fld id="{DFCC3474-8AFF-469E-9457-13A4B5E7FE39}" type="slidenum">
              <a:rPr lang="en-GB" smtClean="0"/>
              <a:t>‹#›</a:t>
            </a:fld>
            <a:endParaRPr lang="en-GB"/>
          </a:p>
        </p:txBody>
      </p:sp>
      <p:sp>
        <p:nvSpPr>
          <p:cNvPr id="7" name="Title 1">
            <a:extLst>
              <a:ext uri="{FF2B5EF4-FFF2-40B4-BE49-F238E27FC236}">
                <a16:creationId xmlns:a16="http://schemas.microsoft.com/office/drawing/2014/main" id="{4FB2E375-F933-4C6D-AECC-E77DF5A2ACB9}"/>
              </a:ext>
            </a:extLst>
          </p:cNvPr>
          <p:cNvSpPr>
            <a:spLocks noGrp="1"/>
          </p:cNvSpPr>
          <p:nvPr>
            <p:ph type="title"/>
          </p:nvPr>
        </p:nvSpPr>
        <p:spPr>
          <a:xfrm>
            <a:off x="838200" y="365125"/>
            <a:ext cx="10515600" cy="1325563"/>
          </a:xfrm>
        </p:spPr>
        <p:txBody>
          <a:bodyPr/>
          <a:lstStyle/>
          <a:p>
            <a:endParaRPr lang="en-GB"/>
          </a:p>
        </p:txBody>
      </p:sp>
      <p:pic>
        <p:nvPicPr>
          <p:cNvPr id="8" name="Content Placeholder 4" descr="A close up of a girl&#10;&#10;Description automatically generated">
            <a:extLst>
              <a:ext uri="{FF2B5EF4-FFF2-40B4-BE49-F238E27FC236}">
                <a16:creationId xmlns:a16="http://schemas.microsoft.com/office/drawing/2014/main" id="{EFABB3AA-A40C-4574-9E99-95828042BA25}"/>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Cutout trans="56000" numberOfShades="6"/>
                    </a14:imgEffect>
                  </a14:imgLayer>
                </a14:imgProps>
              </a:ext>
              <a:ext uri="{28A0092B-C50C-407E-A947-70E740481C1C}">
                <a14:useLocalDpi xmlns:a14="http://schemas.microsoft.com/office/drawing/2010/main" val="0"/>
              </a:ext>
            </a:extLst>
          </a:blip>
          <a:stretch>
            <a:fillRect/>
          </a:stretch>
        </p:blipFill>
        <p:spPr>
          <a:xfrm>
            <a:off x="-1" y="-2426370"/>
            <a:ext cx="12192001" cy="12192001"/>
          </a:xfrm>
          <a:prstGeom prst="rect">
            <a:avLst/>
          </a:prstGeom>
        </p:spPr>
      </p:pic>
      <p:sp>
        <p:nvSpPr>
          <p:cNvPr id="9" name="Text Placeholder 3">
            <a:extLst>
              <a:ext uri="{FF2B5EF4-FFF2-40B4-BE49-F238E27FC236}">
                <a16:creationId xmlns:a16="http://schemas.microsoft.com/office/drawing/2014/main" id="{3E0291B4-CA2C-40DF-A74F-5C2DB23E1135}"/>
              </a:ext>
            </a:extLst>
          </p:cNvPr>
          <p:cNvSpPr txBox="1">
            <a:spLocks/>
          </p:cNvSpPr>
          <p:nvPr userDrawn="1"/>
        </p:nvSpPr>
        <p:spPr>
          <a:xfrm>
            <a:off x="2056409" y="5699274"/>
            <a:ext cx="1820069" cy="620212"/>
          </a:xfrm>
          <a:prstGeom prst="rect">
            <a:avLst/>
          </a:prstGeom>
        </p:spPr>
        <p:txBody>
          <a:bodyPr vert="horz" lIns="91440" tIns="45720" rIns="91440" bIns="45720" rtlCol="0" anchor="ctr">
            <a:normAutofit fontScale="85000" lnSpcReduction="1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dirty="0">
                <a:solidFill>
                  <a:schemeClr val="bg1"/>
                </a:solidFill>
                <a:latin typeface="Satisfy" panose="02000000000000000000" pitchFamily="2" charset="0"/>
                <a:ea typeface="Satisfy" panose="02000000000000000000" pitchFamily="2" charset="0"/>
              </a:rPr>
              <a:t>accredited by </a:t>
            </a:r>
          </a:p>
        </p:txBody>
      </p:sp>
      <p:pic>
        <p:nvPicPr>
          <p:cNvPr id="10" name="Picture 9" descr="A close up of a logo&#10;&#10;Description automatically generated">
            <a:extLst>
              <a:ext uri="{FF2B5EF4-FFF2-40B4-BE49-F238E27FC236}">
                <a16:creationId xmlns:a16="http://schemas.microsoft.com/office/drawing/2014/main" id="{814D3EBC-2EDE-43D8-8EC4-2EF8040CD9E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5310" y="5431428"/>
            <a:ext cx="1659797" cy="773465"/>
          </a:xfrm>
          <a:prstGeom prst="rect">
            <a:avLst/>
          </a:prstGeom>
          <a:effectLst>
            <a:outerShdw blurRad="50800" dist="38100" dir="2700000" algn="tl" rotWithShape="0">
              <a:schemeClr val="bg1">
                <a:alpha val="40000"/>
              </a:schemeClr>
            </a:outerShdw>
          </a:effectLst>
        </p:spPr>
      </p:pic>
      <p:pic>
        <p:nvPicPr>
          <p:cNvPr id="11" name="Picture 10" descr="A close up of a sign&#10;&#10;Description automatically generated">
            <a:extLst>
              <a:ext uri="{FF2B5EF4-FFF2-40B4-BE49-F238E27FC236}">
                <a16:creationId xmlns:a16="http://schemas.microsoft.com/office/drawing/2014/main" id="{04A9C850-53BA-4E15-8A86-CAAD1C66D9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00528" y="5431428"/>
            <a:ext cx="1588011" cy="697993"/>
          </a:xfrm>
          <a:prstGeom prst="rect">
            <a:avLst/>
          </a:prstGeom>
          <a:effectLst>
            <a:outerShdw blurRad="50800" dist="38100" dir="2700000" algn="tl" rotWithShape="0">
              <a:schemeClr val="bg1">
                <a:alpha val="40000"/>
              </a:schemeClr>
            </a:outerShdw>
          </a:effectLst>
        </p:spPr>
      </p:pic>
      <p:sp>
        <p:nvSpPr>
          <p:cNvPr id="12" name="Text Placeholder 3">
            <a:extLst>
              <a:ext uri="{FF2B5EF4-FFF2-40B4-BE49-F238E27FC236}">
                <a16:creationId xmlns:a16="http://schemas.microsoft.com/office/drawing/2014/main" id="{3BE64017-F307-480A-9DBE-2AA2D81647E5}"/>
              </a:ext>
            </a:extLst>
          </p:cNvPr>
          <p:cNvSpPr txBox="1">
            <a:spLocks/>
          </p:cNvSpPr>
          <p:nvPr userDrawn="1"/>
        </p:nvSpPr>
        <p:spPr>
          <a:xfrm>
            <a:off x="5346189" y="5746752"/>
            <a:ext cx="473257" cy="515438"/>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300" dirty="0">
                <a:solidFill>
                  <a:schemeClr val="bg1"/>
                </a:solidFill>
                <a:latin typeface="Satisfy" panose="02000000000000000000" pitchFamily="2" charset="0"/>
                <a:ea typeface="Satisfy" panose="02000000000000000000" pitchFamily="2" charset="0"/>
              </a:rPr>
              <a:t>&amp;</a:t>
            </a:r>
            <a:r>
              <a:rPr lang="en-GB" sz="2800" dirty="0">
                <a:latin typeface="Satisfy" panose="02000000000000000000" pitchFamily="2" charset="0"/>
                <a:ea typeface="Satisfy" panose="02000000000000000000" pitchFamily="2" charset="0"/>
              </a:rPr>
              <a:t> </a:t>
            </a:r>
          </a:p>
        </p:txBody>
      </p:sp>
      <p:pic>
        <p:nvPicPr>
          <p:cNvPr id="13" name="Picture 12" descr="A close up of a logo&#10;&#10;Description automatically generated">
            <a:extLst>
              <a:ext uri="{FF2B5EF4-FFF2-40B4-BE49-F238E27FC236}">
                <a16:creationId xmlns:a16="http://schemas.microsoft.com/office/drawing/2014/main" id="{D2913DAC-4B6E-4DB3-BD52-9EBFD1A7E92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3542" y="5278644"/>
            <a:ext cx="1451653" cy="1451653"/>
          </a:xfrm>
          <a:prstGeom prst="rect">
            <a:avLst/>
          </a:prstGeom>
        </p:spPr>
      </p:pic>
      <p:cxnSp>
        <p:nvCxnSpPr>
          <p:cNvPr id="14" name="Straight Connector 13">
            <a:extLst>
              <a:ext uri="{FF2B5EF4-FFF2-40B4-BE49-F238E27FC236}">
                <a16:creationId xmlns:a16="http://schemas.microsoft.com/office/drawing/2014/main" id="{23A2BA5B-3572-4317-A7F5-80CE48EBA449}"/>
              </a:ext>
            </a:extLst>
          </p:cNvPr>
          <p:cNvCxnSpPr>
            <a:cxnSpLocks/>
          </p:cNvCxnSpPr>
          <p:nvPr userDrawn="1"/>
        </p:nvCxnSpPr>
        <p:spPr>
          <a:xfrm>
            <a:off x="2534652" y="4788568"/>
            <a:ext cx="35613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1385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7" y="200027"/>
            <a:ext cx="10938933" cy="119062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14867" y="1825625"/>
            <a:ext cx="1093893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Content Placeholder 4" descr="A close up of a logo&#10;&#10;Description automatically generated">
            <a:extLst>
              <a:ext uri="{FF2B5EF4-FFF2-40B4-BE49-F238E27FC236}">
                <a16:creationId xmlns:a16="http://schemas.microsoft.com/office/drawing/2014/main" id="{179C3052-A49D-4515-A85B-84F6816760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69280" y="365125"/>
            <a:ext cx="1392864" cy="1392864"/>
          </a:xfrm>
          <a:prstGeom prst="rect">
            <a:avLst/>
          </a:prstGeom>
        </p:spPr>
      </p:pic>
      <p:pic>
        <p:nvPicPr>
          <p:cNvPr id="5" name="Picture 4">
            <a:extLst>
              <a:ext uri="{FF2B5EF4-FFF2-40B4-BE49-F238E27FC236}">
                <a16:creationId xmlns:a16="http://schemas.microsoft.com/office/drawing/2014/main" id="{29761CFE-492E-4288-BC27-D7184DEA2BA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1076104">
            <a:off x="-659223" y="5213195"/>
            <a:ext cx="3668672" cy="3643725"/>
          </a:xfrm>
          <a:prstGeom prst="rect">
            <a:avLst/>
          </a:prstGeom>
        </p:spPr>
      </p:pic>
      <p:sp>
        <p:nvSpPr>
          <p:cNvPr id="6" name="TextBox 5">
            <a:extLst>
              <a:ext uri="{FF2B5EF4-FFF2-40B4-BE49-F238E27FC236}">
                <a16:creationId xmlns:a16="http://schemas.microsoft.com/office/drawing/2014/main" id="{C99FFE36-49C9-4F31-9AF0-FED7E2A2CF1A}"/>
              </a:ext>
            </a:extLst>
          </p:cNvPr>
          <p:cNvSpPr txBox="1"/>
          <p:nvPr userDrawn="1"/>
        </p:nvSpPr>
        <p:spPr>
          <a:xfrm>
            <a:off x="-180535" y="5986131"/>
            <a:ext cx="2923953" cy="658065"/>
          </a:xfrm>
          <a:prstGeom prst="rect">
            <a:avLst/>
          </a:prstGeom>
          <a:noFill/>
        </p:spPr>
        <p:txBody>
          <a:bodyPr wrap="square" rtlCol="0">
            <a:spAutoFit/>
          </a:bodyPr>
          <a:lstStyle/>
          <a:p>
            <a:pPr algn="ctr"/>
            <a:r>
              <a:rPr lang="en-GB" dirty="0">
                <a:solidFill>
                  <a:srgbClr val="267B7F"/>
                </a:solidFill>
                <a:latin typeface="Open Sans Semibold" panose="020B0706030804020204" pitchFamily="34" charset="0"/>
                <a:ea typeface="Open Sans Semibold" panose="020B0706030804020204" pitchFamily="34" charset="0"/>
                <a:cs typeface="Open Sans Semibold" panose="020B0706030804020204" pitchFamily="34" charset="0"/>
              </a:rPr>
              <a:t>lifecharity.org.uk</a:t>
            </a:r>
          </a:p>
          <a:p>
            <a:pPr algn="ctr">
              <a:lnSpc>
                <a:spcPct val="150000"/>
              </a:lnSpc>
              <a:spcAft>
                <a:spcPts val="600"/>
              </a:spcAft>
            </a:pPr>
            <a:r>
              <a:rPr lang="en-GB"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chat | </a:t>
            </a:r>
            <a:r>
              <a:rPr lang="en-GB" sz="14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sms</a:t>
            </a:r>
            <a:r>
              <a:rPr lang="en-GB"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 email | web</a:t>
            </a:r>
          </a:p>
        </p:txBody>
      </p:sp>
    </p:spTree>
    <p:extLst>
      <p:ext uri="{BB962C8B-B14F-4D97-AF65-F5344CB8AC3E}">
        <p14:creationId xmlns:p14="http://schemas.microsoft.com/office/powerpoint/2010/main" val="44290064"/>
      </p:ext>
    </p:extLst>
  </p:cSld>
  <p:clrMap bg1="lt1" tx1="dk1" bg2="lt2" tx2="dk2" accent1="accent1" accent2="accent2" accent3="accent3" accent4="accent4" accent5="accent5" accent6="accent6" hlink="hlink" folHlink="folHlink"/>
  <p:sldLayoutIdLst>
    <p:sldLayoutId id="2147483663" r:id="rId1"/>
    <p:sldLayoutId id="2147483662" r:id="rId2"/>
    <p:sldLayoutId id="2147483664" r:id="rId3"/>
    <p:sldLayoutId id="2147483650" r:id="rId4"/>
  </p:sldLayoutIdLst>
  <p:txStyles>
    <p:titleStyle>
      <a:lvl1pPr algn="l" defTabSz="914400" rtl="0" eaLnBrk="1" latinLnBrk="0" hangingPunct="1">
        <a:lnSpc>
          <a:spcPct val="90000"/>
        </a:lnSpc>
        <a:spcBef>
          <a:spcPct val="0"/>
        </a:spcBef>
        <a:buNone/>
        <a:defRPr sz="3200" b="0" i="0" kern="12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AE30A6-9EE4-443A-A41A-354D3B2440A7}"/>
              </a:ext>
            </a:extLst>
          </p:cNvPr>
          <p:cNvSpPr/>
          <p:nvPr/>
        </p:nvSpPr>
        <p:spPr>
          <a:xfrm>
            <a:off x="2057341" y="486780"/>
            <a:ext cx="7622499" cy="584775"/>
          </a:xfrm>
          <a:prstGeom prst="rect">
            <a:avLst/>
          </a:prstGeom>
        </p:spPr>
        <p:txBody>
          <a:bodyPr wrap="square">
            <a:spAutoFit/>
          </a:bodyPr>
          <a:lstStyle/>
          <a:p>
            <a:r>
              <a:rPr lang="en-US" sz="3200" b="1">
                <a:solidFill>
                  <a:srgbClr val="267B7F"/>
                </a:solidFill>
                <a:latin typeface="Arial" panose="020B0604020202020204" pitchFamily="34" charset="0"/>
                <a:cs typeface="Arial" panose="020B0604020202020204" pitchFamily="34" charset="0"/>
              </a:rPr>
              <a:t>Active listening </a:t>
            </a:r>
          </a:p>
        </p:txBody>
      </p:sp>
      <p:pic>
        <p:nvPicPr>
          <p:cNvPr id="9" name="Picture 8" descr="A group of people standing next to a lake&#10;&#10;Description automatically generated">
            <a:extLst>
              <a:ext uri="{FF2B5EF4-FFF2-40B4-BE49-F238E27FC236}">
                <a16:creationId xmlns:a16="http://schemas.microsoft.com/office/drawing/2014/main" id="{6338F48B-E955-4B81-AE10-1E7FF54F0CFA}"/>
              </a:ext>
            </a:extLst>
          </p:cNvPr>
          <p:cNvPicPr>
            <a:picLocks noChangeAspect="1"/>
          </p:cNvPicPr>
          <p:nvPr/>
        </p:nvPicPr>
        <p:blipFill>
          <a:blip r:embed="rId3"/>
          <a:stretch>
            <a:fillRect/>
          </a:stretch>
        </p:blipFill>
        <p:spPr>
          <a:xfrm>
            <a:off x="6629340" y="4617680"/>
            <a:ext cx="2788980" cy="1859320"/>
          </a:xfrm>
          <a:prstGeom prst="ellipse">
            <a:avLst/>
          </a:prstGeom>
          <a:ln>
            <a:noFill/>
          </a:ln>
          <a:effectLst>
            <a:softEdge rad="112500"/>
          </a:effectLst>
        </p:spPr>
      </p:pic>
      <p:sp>
        <p:nvSpPr>
          <p:cNvPr id="3" name="Rectangle 2">
            <a:extLst>
              <a:ext uri="{FF2B5EF4-FFF2-40B4-BE49-F238E27FC236}">
                <a16:creationId xmlns:a16="http://schemas.microsoft.com/office/drawing/2014/main" id="{0FFA28B3-F74C-4A30-AFFE-393A06EC0B76}"/>
              </a:ext>
            </a:extLst>
          </p:cNvPr>
          <p:cNvSpPr/>
          <p:nvPr/>
        </p:nvSpPr>
        <p:spPr>
          <a:xfrm>
            <a:off x="2057340" y="1478359"/>
            <a:ext cx="7776159" cy="3200876"/>
          </a:xfrm>
          <a:prstGeom prst="rect">
            <a:avLst/>
          </a:prstGeom>
        </p:spPr>
        <p:txBody>
          <a:bodyPr wrap="square">
            <a:spAutoFit/>
          </a:bodyPr>
          <a:lstStyle/>
          <a:p>
            <a:pPr>
              <a:spcAft>
                <a:spcPts val="1200"/>
              </a:spcAft>
            </a:pP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Active listening means using a set of skills that encourage the person you are listening to, to talk, to help them feel heard and understood. </a:t>
            </a:r>
          </a:p>
          <a:p>
            <a:pPr>
              <a:spcAft>
                <a:spcPts val="1200"/>
              </a:spcAft>
            </a:pP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It is called “active” because you intentionally do things to help them feel able to talk, and because you engage with all your attention on what the speaker is saying, how they are acting, and how they are feeling. </a:t>
            </a:r>
            <a:endParaRPr lang="en-GB"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3251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E883CB-7B1B-456A-9A41-5E22EA85A52D}"/>
              </a:ext>
            </a:extLst>
          </p:cNvPr>
          <p:cNvSpPr/>
          <p:nvPr/>
        </p:nvSpPr>
        <p:spPr>
          <a:xfrm>
            <a:off x="1995463" y="1268059"/>
            <a:ext cx="7953447" cy="4154984"/>
          </a:xfrm>
          <a:prstGeom prst="rect">
            <a:avLst/>
          </a:prstGeom>
        </p:spPr>
        <p:txBody>
          <a:bodyPr wrap="square">
            <a:spAutoFit/>
          </a:bodyPr>
          <a:lstStyle/>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Using minimal encouragers</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small signals or words that let the speaker know you are listening and understanding – words like “uh-huh”, “yes”, “no”, “mmm”, and little actions like nodding that show you are engaged in listening.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Using open body language</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helping make the speaker feel comfortable and safe with you. </a:t>
            </a:r>
          </a:p>
          <a:p>
            <a:pPr fontAlgn="base">
              <a:spcAft>
                <a:spcPts val="600"/>
              </a:spcAft>
            </a:pP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Repeating back some of the speaker’s words, or a phrase, to help prompt them to say more.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Paraphrasing</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putting what the speaker says into your own words.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Summarising</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putting in a nutshell, in a sentence or two, what the speaker has been talking about over an extended period.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Mirroring the speaker</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adopting aspects of their body language, voice tone and language to develop rapport and help them feel more at ease.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Reflecting</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picking up on the speaker’s feeling or mood and feeding your perceptions back to them.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Using silence</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so that the speaker has a respectful space to stay with their feelings and to work up to what they want to say. </a:t>
            </a:r>
          </a:p>
          <a:p>
            <a:pPr fontAlgn="base">
              <a:spcAft>
                <a:spcPts val="600"/>
              </a:spcAft>
            </a:pPr>
            <a:r>
              <a:rPr lang="en-US" sz="14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Questioning skills</a:t>
            </a: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 when and how to use questions to help the speaker to open up and tell you more. </a:t>
            </a:r>
          </a:p>
        </p:txBody>
      </p:sp>
      <p:sp>
        <p:nvSpPr>
          <p:cNvPr id="3" name="Rectangle 2">
            <a:extLst>
              <a:ext uri="{FF2B5EF4-FFF2-40B4-BE49-F238E27FC236}">
                <a16:creationId xmlns:a16="http://schemas.microsoft.com/office/drawing/2014/main" id="{7D3FE6E4-0208-4F53-A2C1-2DA3C478B00E}"/>
              </a:ext>
            </a:extLst>
          </p:cNvPr>
          <p:cNvSpPr/>
          <p:nvPr/>
        </p:nvSpPr>
        <p:spPr>
          <a:xfrm>
            <a:off x="1995462" y="669811"/>
            <a:ext cx="4867294" cy="461665"/>
          </a:xfrm>
          <a:prstGeom prst="rect">
            <a:avLst/>
          </a:prstGeom>
        </p:spPr>
        <p:txBody>
          <a:bodyPr wrap="none">
            <a:spAutoFit/>
          </a:bodyPr>
          <a:lstStyle/>
          <a:p>
            <a:pPr fontAlgn="base"/>
            <a:r>
              <a:rPr lang="en-US" sz="2400" b="1" dirty="0">
                <a:solidFill>
                  <a:srgbClr val="267B7F"/>
                </a:solidFill>
                <a:latin typeface="Open Sans Semibold" panose="020B0706030804020204" pitchFamily="34" charset="0"/>
                <a:ea typeface="Open Sans Semibold" panose="020B0706030804020204" pitchFamily="34" charset="0"/>
                <a:cs typeface="Open Sans Semibold" panose="020B0706030804020204" pitchFamily="34" charset="0"/>
              </a:rPr>
              <a:t>Some active listening skills are:</a:t>
            </a:r>
            <a:r>
              <a:rPr lang="en-US" sz="2400" dirty="0">
                <a:solidFill>
                  <a:srgbClr val="267B7F"/>
                </a:solidFill>
                <a:latin typeface="Open Sans Semibold" panose="020B0706030804020204" pitchFamily="34" charset="0"/>
                <a:ea typeface="Open Sans Semibold" panose="020B0706030804020204" pitchFamily="34" charset="0"/>
                <a:cs typeface="Open Sans Semibold" panose="020B0706030804020204" pitchFamily="34" charset="0"/>
              </a:rPr>
              <a:t> </a:t>
            </a:r>
          </a:p>
        </p:txBody>
      </p:sp>
    </p:spTree>
    <p:extLst>
      <p:ext uri="{BB962C8B-B14F-4D97-AF65-F5344CB8AC3E}">
        <p14:creationId xmlns:p14="http://schemas.microsoft.com/office/powerpoint/2010/main" val="358032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1000"/>
                                        <p:tgtEl>
                                          <p:spTgt spid="2">
                                            <p:txEl>
                                              <p:pRg st="4" end="4"/>
                                            </p:txEl>
                                          </p:spTgt>
                                        </p:tgtEl>
                                      </p:cBhvr>
                                    </p:animEffect>
                                    <p:anim calcmode="lin" valueType="num">
                                      <p:cBhvr>
                                        <p:cTn id="2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1000"/>
                                        <p:tgtEl>
                                          <p:spTgt spid="2">
                                            <p:txEl>
                                              <p:pRg st="5" end="5"/>
                                            </p:txEl>
                                          </p:spTgt>
                                        </p:tgtEl>
                                      </p:cBhvr>
                                    </p:animEffect>
                                    <p:anim calcmode="lin" valueType="num">
                                      <p:cBhvr>
                                        <p:cTn id="3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fade">
                                      <p:cBhvr>
                                        <p:cTn id="40" dur="1000"/>
                                        <p:tgtEl>
                                          <p:spTgt spid="2">
                                            <p:txEl>
                                              <p:pRg st="6" end="6"/>
                                            </p:txEl>
                                          </p:spTgt>
                                        </p:tgtEl>
                                      </p:cBhvr>
                                    </p:animEffect>
                                    <p:anim calcmode="lin" valueType="num">
                                      <p:cBhvr>
                                        <p:cTn id="41"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1000"/>
                                        <p:tgtEl>
                                          <p:spTgt spid="2">
                                            <p:txEl>
                                              <p:pRg st="7" end="7"/>
                                            </p:txEl>
                                          </p:spTgt>
                                        </p:tgtEl>
                                      </p:cBhvr>
                                    </p:animEffect>
                                    <p:anim calcmode="lin" valueType="num">
                                      <p:cBhvr>
                                        <p:cTn id="4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
                                            <p:txEl>
                                              <p:pRg st="8" end="8"/>
                                            </p:txEl>
                                          </p:spTgt>
                                        </p:tgtEl>
                                        <p:attrNameLst>
                                          <p:attrName>style.visibility</p:attrName>
                                        </p:attrNameLst>
                                      </p:cBhvr>
                                      <p:to>
                                        <p:strVal val="visible"/>
                                      </p:to>
                                    </p:set>
                                    <p:animEffect transition="in" filter="fade">
                                      <p:cBhvr>
                                        <p:cTn id="54" dur="1000"/>
                                        <p:tgtEl>
                                          <p:spTgt spid="2">
                                            <p:txEl>
                                              <p:pRg st="8" end="8"/>
                                            </p:txEl>
                                          </p:spTgt>
                                        </p:tgtEl>
                                      </p:cBhvr>
                                    </p:animEffect>
                                    <p:anim calcmode="lin" valueType="num">
                                      <p:cBhvr>
                                        <p:cTn id="5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C08F88-EDCF-4871-BE5E-064259CEE4D8}"/>
              </a:ext>
            </a:extLst>
          </p:cNvPr>
          <p:cNvSpPr/>
          <p:nvPr/>
        </p:nvSpPr>
        <p:spPr>
          <a:xfrm>
            <a:off x="1943725" y="1148368"/>
            <a:ext cx="8304551" cy="4031873"/>
          </a:xfrm>
          <a:prstGeom prst="rect">
            <a:avLst/>
          </a:prstGeom>
        </p:spPr>
        <p:txBody>
          <a:bodyPr wrap="square" anchor="ctr">
            <a:spAutoFit/>
          </a:bodyPr>
          <a:lstStyle/>
          <a:p>
            <a:pPr fontAlgn="base"/>
            <a:r>
              <a:rPr lang="en-US" sz="2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is an acronym that stands for the following ways to </a:t>
            </a:r>
          </a:p>
          <a:p>
            <a:pPr fontAlgn="base"/>
            <a:r>
              <a:rPr lang="en-US" sz="2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ensure that attention is focused on the client: - </a:t>
            </a:r>
          </a:p>
          <a:p>
            <a:pPr fontAlgn="base"/>
            <a:endParaRPr lang="en-US" sz="2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457200" indent="-457200" fontAlgn="base">
              <a:buFont typeface="Arial" panose="020B0604020202020204" pitchFamily="34" charset="0"/>
              <a:buChar char="•"/>
            </a:pPr>
            <a:r>
              <a:rPr lang="en-US" sz="2800" b="1">
                <a:solidFill>
                  <a:srgbClr val="267B7F"/>
                </a:solidFill>
                <a:latin typeface="Open Sans" panose="020B0606030504020204" pitchFamily="34" charset="0"/>
                <a:ea typeface="Open Sans" panose="020B0606030504020204" pitchFamily="34" charset="0"/>
                <a:cs typeface="Open Sans" panose="020B0606030504020204" pitchFamily="34" charset="0"/>
              </a:rPr>
              <a:t>S</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it</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SQUARELY on to the client, preferably at a 5 o’clock position to avoid the possibility of staring. </a:t>
            </a:r>
          </a:p>
          <a:p>
            <a:pPr marL="457200" indent="-457200" fontAlgn="base">
              <a:buFont typeface="Arial" panose="020B0604020202020204" pitchFamily="34" charset="0"/>
              <a:buChar char="•"/>
            </a:pPr>
            <a:r>
              <a:rPr lang="en-US" sz="2800" b="1">
                <a:solidFill>
                  <a:srgbClr val="267B7F"/>
                </a:solidFill>
                <a:latin typeface="Open Sans" panose="020B0606030504020204" pitchFamily="34" charset="0"/>
                <a:ea typeface="Open Sans" panose="020B0606030504020204" pitchFamily="34" charset="0"/>
                <a:cs typeface="Open Sans" panose="020B0606030504020204" pitchFamily="34" charset="0"/>
              </a:rPr>
              <a:t>O</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PEN</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posture at all times, not crossing your arms or legs which can appear defensive.</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fontAlgn="base">
              <a:buFont typeface="Arial" panose="020B0604020202020204" pitchFamily="34" charset="0"/>
              <a:buChar char="•"/>
            </a:pPr>
            <a:r>
              <a:rPr lang="en-US" sz="2800" b="1">
                <a:solidFill>
                  <a:srgbClr val="267B7F"/>
                </a:solidFill>
                <a:latin typeface="Open Sans" panose="020B0606030504020204" pitchFamily="34" charset="0"/>
                <a:ea typeface="Open Sans" panose="020B0606030504020204" pitchFamily="34" charset="0"/>
                <a:cs typeface="Open Sans" panose="020B0606030504020204" pitchFamily="34" charset="0"/>
              </a:rPr>
              <a:t>L</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EAN</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slightly in towards the client.</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fontAlgn="base">
              <a:buFont typeface="Arial" panose="020B0604020202020204" pitchFamily="34" charset="0"/>
              <a:buChar char="•"/>
            </a:pPr>
            <a:r>
              <a:rPr lang="en-US" sz="2800" b="1">
                <a:solidFill>
                  <a:srgbClr val="267B7F"/>
                </a:solidFill>
                <a:latin typeface="Open Sans" panose="020B0606030504020204" pitchFamily="34" charset="0"/>
                <a:ea typeface="Open Sans" panose="020B0606030504020204" pitchFamily="34" charset="0"/>
                <a:cs typeface="Open Sans" panose="020B0606030504020204" pitchFamily="34" charset="0"/>
              </a:rPr>
              <a:t>E</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YE CONTACT with the client without staring.</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fontAlgn="base">
              <a:buFont typeface="Arial" panose="020B0604020202020204" pitchFamily="34" charset="0"/>
              <a:buChar char="•"/>
            </a:pPr>
            <a:r>
              <a:rPr lang="en-US" sz="2800" b="1">
                <a:solidFill>
                  <a:srgbClr val="267B7F"/>
                </a:solidFill>
                <a:latin typeface="Open Sans" panose="020B0606030504020204" pitchFamily="34" charset="0"/>
                <a:ea typeface="Open Sans" panose="020B0606030504020204" pitchFamily="34" charset="0"/>
                <a:cs typeface="Open Sans" panose="020B0606030504020204" pitchFamily="34" charset="0"/>
              </a:rPr>
              <a:t>R</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ELAX</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This should in turn help the client to relax. </a:t>
            </a:r>
          </a:p>
        </p:txBody>
      </p:sp>
      <p:sp>
        <p:nvSpPr>
          <p:cNvPr id="3" name="Rectangle 2">
            <a:extLst>
              <a:ext uri="{FF2B5EF4-FFF2-40B4-BE49-F238E27FC236}">
                <a16:creationId xmlns:a16="http://schemas.microsoft.com/office/drawing/2014/main" id="{DC236347-E797-4000-9C29-FF163AC31137}"/>
              </a:ext>
            </a:extLst>
          </p:cNvPr>
          <p:cNvSpPr/>
          <p:nvPr/>
        </p:nvSpPr>
        <p:spPr>
          <a:xfrm>
            <a:off x="1943724" y="563593"/>
            <a:ext cx="1449436" cy="584775"/>
          </a:xfrm>
          <a:prstGeom prst="rect">
            <a:avLst/>
          </a:prstGeom>
        </p:spPr>
        <p:txBody>
          <a:bodyPr wrap="none">
            <a:spAutoFit/>
          </a:bodyPr>
          <a:lstStyle/>
          <a:p>
            <a:r>
              <a:rPr lang="en-US" sz="3200" b="1">
                <a:solidFill>
                  <a:srgbClr val="267B7F"/>
                </a:solidFill>
                <a:latin typeface="Open Sans Semibold" panose="020B0706030804020204" pitchFamily="34" charset="0"/>
                <a:ea typeface="Open Sans Semibold" panose="020B0706030804020204" pitchFamily="34" charset="0"/>
                <a:cs typeface="Open Sans Semibold" panose="020B0706030804020204" pitchFamily="34" charset="0"/>
              </a:rPr>
              <a:t>SOLER</a:t>
            </a:r>
            <a:endParaRPr lang="en-GB" sz="320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91632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B3433A-870F-4B0D-9070-BCEFB0157D41}"/>
              </a:ext>
            </a:extLst>
          </p:cNvPr>
          <p:cNvSpPr txBox="1"/>
          <p:nvPr/>
        </p:nvSpPr>
        <p:spPr>
          <a:xfrm>
            <a:off x="2258518" y="533134"/>
            <a:ext cx="4931764" cy="584775"/>
          </a:xfrm>
          <a:prstGeom prst="rect">
            <a:avLst/>
          </a:prstGeom>
          <a:noFill/>
        </p:spPr>
        <p:txBody>
          <a:bodyPr wrap="square" rtlCol="0">
            <a:spAutoFit/>
          </a:bodyPr>
          <a:lstStyle/>
          <a:p>
            <a:r>
              <a:rPr lang="en-GB" sz="3200" b="1">
                <a:solidFill>
                  <a:srgbClr val="267B7F"/>
                </a:solidFill>
                <a:latin typeface="Open Sans Semibold" panose="020B0706030804020204" pitchFamily="34" charset="0"/>
                <a:ea typeface="Open Sans Semibold" panose="020B0706030804020204" pitchFamily="34" charset="0"/>
                <a:cs typeface="Open Sans Semibold" panose="020B0706030804020204" pitchFamily="34" charset="0"/>
              </a:rPr>
              <a:t>Questioning</a:t>
            </a:r>
          </a:p>
        </p:txBody>
      </p:sp>
      <p:sp>
        <p:nvSpPr>
          <p:cNvPr id="3" name="Rectangle 2">
            <a:extLst>
              <a:ext uri="{FF2B5EF4-FFF2-40B4-BE49-F238E27FC236}">
                <a16:creationId xmlns:a16="http://schemas.microsoft.com/office/drawing/2014/main" id="{32F7B92D-8BE9-4568-B9FA-4DF46A3F6957}"/>
              </a:ext>
            </a:extLst>
          </p:cNvPr>
          <p:cNvSpPr/>
          <p:nvPr/>
        </p:nvSpPr>
        <p:spPr>
          <a:xfrm>
            <a:off x="2258519" y="1401092"/>
            <a:ext cx="7974767" cy="3600986"/>
          </a:xfrm>
          <a:prstGeom prst="rect">
            <a:avLst/>
          </a:prstGeom>
        </p:spPr>
        <p:txBody>
          <a:bodyPr wrap="square">
            <a:spAutoFit/>
          </a:bodyPr>
          <a:lstStyle/>
          <a:p>
            <a:pPr fontAlgn="base"/>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There are two main types of questioning used in counselling. Open and Closed. </a:t>
            </a:r>
          </a:p>
          <a:p>
            <a:pPr fontAlgn="base"/>
            <a:endParaRPr lang="en-US" sz="2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fontAlgn="base"/>
            <a:r>
              <a:rPr lang="en-US" sz="2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Open Questions</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are those that cannot be answered with a few words. </a:t>
            </a:r>
          </a:p>
          <a:p>
            <a:pPr fontAlgn="base"/>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p>
          <a:p>
            <a:pPr fontAlgn="base"/>
            <a:r>
              <a:rPr lang="en-US" sz="2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Closed Questions</a:t>
            </a:r>
            <a:r>
              <a:rPr lang="en-US" sz="2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can be answered with a minimal response, a yes or no answer. </a:t>
            </a:r>
          </a:p>
          <a:p>
            <a:pPr fontAlgn="base"/>
            <a:endParaRPr lang="en-US"/>
          </a:p>
          <a:p>
            <a:pPr fontAlgn="base"/>
            <a:endParaRPr lang="en-US">
              <a:solidFill>
                <a:srgbClr val="000000"/>
              </a:solidFill>
              <a:latin typeface="Segoe UI" panose="020B0502040204020203" pitchFamily="34" charset="0"/>
            </a:endParaRPr>
          </a:p>
        </p:txBody>
      </p:sp>
      <p:pic>
        <p:nvPicPr>
          <p:cNvPr id="7" name="Picture 6" descr="A picture containing indoor, wall, floor&#10;&#10;Description automatically generated">
            <a:extLst>
              <a:ext uri="{FF2B5EF4-FFF2-40B4-BE49-F238E27FC236}">
                <a16:creationId xmlns:a16="http://schemas.microsoft.com/office/drawing/2014/main" id="{EF7E71DE-B7C7-48FE-8A13-B836B9B96C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2203" y="4528203"/>
            <a:ext cx="2329797" cy="2329797"/>
          </a:xfrm>
          <a:prstGeom prst="rect">
            <a:avLst/>
          </a:prstGeom>
        </p:spPr>
      </p:pic>
    </p:spTree>
    <p:extLst>
      <p:ext uri="{BB962C8B-B14F-4D97-AF65-F5344CB8AC3E}">
        <p14:creationId xmlns:p14="http://schemas.microsoft.com/office/powerpoint/2010/main" val="16005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ife">
  <a:themeElements>
    <a:clrScheme name="Life">
      <a:dk1>
        <a:srgbClr val="000000"/>
      </a:dk1>
      <a:lt1>
        <a:srgbClr val="FFFFFF"/>
      </a:lt1>
      <a:dk2>
        <a:srgbClr val="44546A"/>
      </a:dk2>
      <a:lt2>
        <a:srgbClr val="E7E6E6"/>
      </a:lt2>
      <a:accent1>
        <a:srgbClr val="347576"/>
      </a:accent1>
      <a:accent2>
        <a:srgbClr val="7FC7B9"/>
      </a:accent2>
      <a:accent3>
        <a:srgbClr val="C7D658"/>
      </a:accent3>
      <a:accent4>
        <a:srgbClr val="603D69"/>
      </a:accent4>
      <a:accent5>
        <a:srgbClr val="FFFFFF"/>
      </a:accent5>
      <a:accent6>
        <a:srgbClr val="FFFFFF"/>
      </a:accent6>
      <a:hlink>
        <a:srgbClr val="FFFFFF"/>
      </a:hlink>
      <a:folHlink>
        <a:srgbClr val="FFFFFF"/>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B611B1D-8B36-42ED-B0C6-B6EE7DB91B02}" vid="{C0B8FA66-605D-4CD2-ACF9-3D9E6A5E06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842D420AB49640AF2F835DA65E9082" ma:contentTypeVersion="10" ma:contentTypeDescription="Create a new document." ma:contentTypeScope="" ma:versionID="7d15de5afa6c18fa34e7d0912e8e9881">
  <xsd:schema xmlns:xsd="http://www.w3.org/2001/XMLSchema" xmlns:xs="http://www.w3.org/2001/XMLSchema" xmlns:p="http://schemas.microsoft.com/office/2006/metadata/properties" xmlns:ns2="0913a7c6-737e-493a-93fe-651585124f08" xmlns:ns3="35c501da-371b-40f0-927a-f60baa27185d" targetNamespace="http://schemas.microsoft.com/office/2006/metadata/properties" ma:root="true" ma:fieldsID="8d7cd4093da2a1f42962359b713b280b" ns2:_="" ns3:_="">
    <xsd:import namespace="0913a7c6-737e-493a-93fe-651585124f08"/>
    <xsd:import namespace="35c501da-371b-40f0-927a-f60baa2718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13a7c6-737e-493a-93fe-651585124f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c501da-371b-40f0-927a-f60baa27185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66FAAC-8677-416C-9E06-EEA7585BE4E3}">
  <ds:schemaRefs>
    <ds:schemaRef ds:uri="http://schemas.microsoft.com/office/2006/metadata/properties"/>
    <ds:schemaRef ds:uri="http://purl.org/dc/terms/"/>
    <ds:schemaRef ds:uri="35c501da-371b-40f0-927a-f60baa2718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0913a7c6-737e-493a-93fe-651585124f08"/>
    <ds:schemaRef ds:uri="http://www.w3.org/XML/1998/namespace"/>
    <ds:schemaRef ds:uri="http://purl.org/dc/dcmitype/"/>
  </ds:schemaRefs>
</ds:datastoreItem>
</file>

<file path=customXml/itemProps2.xml><?xml version="1.0" encoding="utf-8"?>
<ds:datastoreItem xmlns:ds="http://schemas.openxmlformats.org/officeDocument/2006/customXml" ds:itemID="{828095AC-C154-4D06-94EE-4A99B479BF4E}">
  <ds:schemaRefs>
    <ds:schemaRef ds:uri="http://schemas.microsoft.com/sharepoint/v3/contenttype/forms"/>
  </ds:schemaRefs>
</ds:datastoreItem>
</file>

<file path=customXml/itemProps3.xml><?xml version="1.0" encoding="utf-8"?>
<ds:datastoreItem xmlns:ds="http://schemas.openxmlformats.org/officeDocument/2006/customXml" ds:itemID="{CEC35ABD-F43F-4485-A5E7-46944237DA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13a7c6-737e-493a-93fe-651585124f08"/>
    <ds:schemaRef ds:uri="35c501da-371b-40f0-927a-f60baa2718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118</Words>
  <Application>Microsoft Office PowerPoint</Application>
  <PresentationFormat>Widescreen</PresentationFormat>
  <Paragraphs>29</Paragraphs>
  <Slides>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Open Sans</vt:lpstr>
      <vt:lpstr>Open Sans Light</vt:lpstr>
      <vt:lpstr>Open Sans Semibold</vt:lpstr>
      <vt:lpstr>Satisfy</vt:lpstr>
      <vt:lpstr>Segoe UI</vt:lpstr>
      <vt:lpstr>Life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Cowie</dc:creator>
  <cp:lastModifiedBy>Stuart Cowie</cp:lastModifiedBy>
  <cp:revision>8</cp:revision>
  <dcterms:created xsi:type="dcterms:W3CDTF">2019-09-02T15:04:30Z</dcterms:created>
  <dcterms:modified xsi:type="dcterms:W3CDTF">2019-09-18T13:48:04Z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0x01010063842D420AB49640AF2F835DA65E9082</vt:lpwstr>
  </property>
</Properties>
</file>