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6"/>
  </p:notesMasterIdLst>
  <p:sldIdLst>
    <p:sldId id="257" r:id="rId2"/>
    <p:sldId id="287" r:id="rId3"/>
    <p:sldId id="292" r:id="rId4"/>
    <p:sldId id="277" r:id="rId5"/>
    <p:sldId id="276" r:id="rId6"/>
    <p:sldId id="278" r:id="rId7"/>
    <p:sldId id="280" r:id="rId8"/>
    <p:sldId id="286" r:id="rId9"/>
    <p:sldId id="270" r:id="rId10"/>
    <p:sldId id="282" r:id="rId11"/>
    <p:sldId id="293" r:id="rId12"/>
    <p:sldId id="284" r:id="rId13"/>
    <p:sldId id="268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7B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72" y="-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06ABF-F8A5-4AED-BF09-0B973AD1986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65BEE-6D12-4359-8BF5-DCD5494971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411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7AD6-D1B4-43A2-A6D7-B1B32F73EF6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15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Content Placeholder 4" descr="A close up of a girl&#10;&#10;Description automatically generated">
            <a:extLst>
              <a:ext uri="{FF2B5EF4-FFF2-40B4-BE49-F238E27FC236}">
                <a16:creationId xmlns:a16="http://schemas.microsoft.com/office/drawing/2014/main" id="{D1531BE4-90A9-47D2-9098-144E9AA6AE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 trans="56000" numberOfShade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426370"/>
            <a:ext cx="12192001" cy="12192001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07EE86E-0891-4252-8EC5-A75E991AFA7F}"/>
              </a:ext>
            </a:extLst>
          </p:cNvPr>
          <p:cNvSpPr txBox="1">
            <a:spLocks/>
          </p:cNvSpPr>
          <p:nvPr userDrawn="1"/>
        </p:nvSpPr>
        <p:spPr>
          <a:xfrm>
            <a:off x="2056409" y="5699274"/>
            <a:ext cx="1820069" cy="620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chemeClr val="bg1"/>
                </a:solidFill>
                <a:latin typeface="Satisfy" panose="02000000000000000000" pitchFamily="2" charset="0"/>
                <a:ea typeface="Satisfy" panose="02000000000000000000" pitchFamily="2" charset="0"/>
              </a:rPr>
              <a:t>accredited by 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CF7F035-B872-4FD8-A816-1DB5E8FC99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310" y="5431428"/>
            <a:ext cx="1659797" cy="773465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C67C205A-6887-4024-A280-E9D82437B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28" y="5431428"/>
            <a:ext cx="1588011" cy="697993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CE373FB-1583-450A-8F3D-C09DFA5C2D52}"/>
              </a:ext>
            </a:extLst>
          </p:cNvPr>
          <p:cNvSpPr txBox="1">
            <a:spLocks/>
          </p:cNvSpPr>
          <p:nvPr userDrawn="1"/>
        </p:nvSpPr>
        <p:spPr>
          <a:xfrm>
            <a:off x="5346189" y="5746752"/>
            <a:ext cx="473257" cy="515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300" dirty="0">
                <a:solidFill>
                  <a:schemeClr val="bg1"/>
                </a:solidFill>
                <a:latin typeface="Satisfy" panose="02000000000000000000" pitchFamily="2" charset="0"/>
                <a:ea typeface="Satisfy" panose="02000000000000000000" pitchFamily="2" charset="0"/>
              </a:rPr>
              <a:t>&amp;</a:t>
            </a:r>
            <a:r>
              <a:rPr lang="en-GB" sz="2800" dirty="0">
                <a:latin typeface="Satisfy" panose="02000000000000000000" pitchFamily="2" charset="0"/>
                <a:ea typeface="Satisfy" panose="02000000000000000000" pitchFamily="2" charset="0"/>
              </a:rPr>
              <a:t> 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B0E0505A-DE47-4247-B1A7-5407E453FCB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42" y="5278644"/>
            <a:ext cx="1451653" cy="145165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45F1B91-3EFA-4051-BDDA-E072E294D3B0}"/>
              </a:ext>
            </a:extLst>
          </p:cNvPr>
          <p:cNvCxnSpPr>
            <a:cxnSpLocks/>
          </p:cNvCxnSpPr>
          <p:nvPr userDrawn="1"/>
        </p:nvCxnSpPr>
        <p:spPr>
          <a:xfrm>
            <a:off x="2534652" y="4788568"/>
            <a:ext cx="356134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330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6467" y="2627313"/>
            <a:ext cx="7831667" cy="2387600"/>
          </a:xfr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415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83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9189B-92B7-4125-910F-4BB9FFDA8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E4503-BE75-486A-8D0D-5A625513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33850" y="6289675"/>
            <a:ext cx="2743200" cy="365125"/>
          </a:xfrm>
          <a:prstGeom prst="rect">
            <a:avLst/>
          </a:prstGeom>
        </p:spPr>
        <p:txBody>
          <a:bodyPr/>
          <a:lstStyle/>
          <a:p>
            <a:fld id="{E92F2CA3-9203-45CD-B43F-2685F476ED8F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1601D-CBDF-42F6-AA2A-05E3B424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27907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8CE40-ECF9-41B4-8E20-044E2738B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CC3474-8AFF-469E-9457-13A4B5E7FE3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2E375-F933-4C6D-AECC-E77DF5A2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GB"/>
          </a:p>
        </p:txBody>
      </p:sp>
      <p:pic>
        <p:nvPicPr>
          <p:cNvPr id="8" name="Content Placeholder 4" descr="A close up of a girl&#10;&#10;Description automatically generated">
            <a:extLst>
              <a:ext uri="{FF2B5EF4-FFF2-40B4-BE49-F238E27FC236}">
                <a16:creationId xmlns:a16="http://schemas.microsoft.com/office/drawing/2014/main" id="{EFABB3AA-A40C-4574-9E99-95828042BA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 trans="56000" numberOfShade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426370"/>
            <a:ext cx="12192001" cy="12192001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E0291B4-CA2C-40DF-A74F-5C2DB23E1135}"/>
              </a:ext>
            </a:extLst>
          </p:cNvPr>
          <p:cNvSpPr txBox="1">
            <a:spLocks/>
          </p:cNvSpPr>
          <p:nvPr userDrawn="1"/>
        </p:nvSpPr>
        <p:spPr>
          <a:xfrm>
            <a:off x="2056409" y="5699274"/>
            <a:ext cx="1820069" cy="620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chemeClr val="bg1"/>
                </a:solidFill>
                <a:latin typeface="Satisfy" panose="02000000000000000000" pitchFamily="2" charset="0"/>
                <a:ea typeface="Satisfy" panose="02000000000000000000" pitchFamily="2" charset="0"/>
              </a:rPr>
              <a:t>accredited by 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14D3EBC-2EDE-43D8-8EC4-2EF8040CD9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310" y="5431428"/>
            <a:ext cx="1659797" cy="773465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04A9C850-53BA-4E15-8A86-CAAD1C66D92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28" y="5431428"/>
            <a:ext cx="1588011" cy="697993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E64017-F307-480A-9DBE-2AA2D81647E5}"/>
              </a:ext>
            </a:extLst>
          </p:cNvPr>
          <p:cNvSpPr txBox="1">
            <a:spLocks/>
          </p:cNvSpPr>
          <p:nvPr userDrawn="1"/>
        </p:nvSpPr>
        <p:spPr>
          <a:xfrm>
            <a:off x="5346189" y="5746752"/>
            <a:ext cx="473257" cy="515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300" dirty="0">
                <a:solidFill>
                  <a:schemeClr val="bg1"/>
                </a:solidFill>
                <a:latin typeface="Satisfy" panose="02000000000000000000" pitchFamily="2" charset="0"/>
                <a:ea typeface="Satisfy" panose="02000000000000000000" pitchFamily="2" charset="0"/>
              </a:rPr>
              <a:t>&amp;</a:t>
            </a:r>
            <a:r>
              <a:rPr lang="en-GB" sz="2800" dirty="0">
                <a:latin typeface="Satisfy" panose="02000000000000000000" pitchFamily="2" charset="0"/>
                <a:ea typeface="Satisfy" panose="02000000000000000000" pitchFamily="2" charset="0"/>
              </a:rPr>
              <a:t> 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D2913DAC-4B6E-4DB3-BD52-9EBFD1A7E92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42" y="5278644"/>
            <a:ext cx="1451653" cy="145165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2BA5B-3572-4317-A7F5-80CE48EBA449}"/>
              </a:ext>
            </a:extLst>
          </p:cNvPr>
          <p:cNvCxnSpPr>
            <a:cxnSpLocks/>
          </p:cNvCxnSpPr>
          <p:nvPr userDrawn="1"/>
        </p:nvCxnSpPr>
        <p:spPr>
          <a:xfrm>
            <a:off x="2534652" y="4788568"/>
            <a:ext cx="356134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138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867" y="200027"/>
            <a:ext cx="10938933" cy="1190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867" y="1825625"/>
            <a:ext cx="109389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179C3052-A49D-4515-A85B-84F6816760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280" y="365125"/>
            <a:ext cx="1392864" cy="13928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761CFE-492E-4288-BC27-D7184DEA2BA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6104">
            <a:off x="-659223" y="5213195"/>
            <a:ext cx="3668672" cy="36437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9FFE36-49C9-4F31-9AF0-FED7E2A2CF1A}"/>
              </a:ext>
            </a:extLst>
          </p:cNvPr>
          <p:cNvSpPr txBox="1"/>
          <p:nvPr userDrawn="1"/>
        </p:nvSpPr>
        <p:spPr>
          <a:xfrm>
            <a:off x="-180535" y="5986131"/>
            <a:ext cx="2923953" cy="65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67B7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lifecharity.org.uk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chat | </a:t>
            </a:r>
            <a:r>
              <a:rPr lang="en-GB" sz="1400" dirty="0" err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sms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email | web</a:t>
            </a:r>
          </a:p>
        </p:txBody>
      </p:sp>
    </p:spTree>
    <p:extLst>
      <p:ext uri="{BB962C8B-B14F-4D97-AF65-F5344CB8AC3E}">
        <p14:creationId xmlns:p14="http://schemas.microsoft.com/office/powerpoint/2010/main" val="4429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4" r:id="rId3"/>
    <p:sldLayoutId id="21474836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accent1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50000"/>
              <a:lumOff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50000"/>
              <a:lumOff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50000"/>
              <a:lumOff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50000"/>
              <a:lumOff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flickr.com/photos/smemon/11984559914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www.braintrainingtools.org/skills/empathy-quotes-feeling-with-the-heart-of-anoth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01289-8306-4D57-992F-44D7A4AD7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close up of a girl&#10;&#10;Description automatically generated">
            <a:extLst>
              <a:ext uri="{FF2B5EF4-FFF2-40B4-BE49-F238E27FC236}">
                <a16:creationId xmlns:a16="http://schemas.microsoft.com/office/drawing/2014/main" id="{33A6C2A5-06C6-4B2F-A973-EE31340A3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 trans="56000" numberOfShade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426370"/>
            <a:ext cx="12192001" cy="12192001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27DE382-696A-4427-ACEE-3C07DD2CD681}"/>
              </a:ext>
            </a:extLst>
          </p:cNvPr>
          <p:cNvGrpSpPr/>
          <p:nvPr/>
        </p:nvGrpSpPr>
        <p:grpSpPr>
          <a:xfrm>
            <a:off x="593542" y="5278644"/>
            <a:ext cx="6794997" cy="1451653"/>
            <a:chOff x="889014" y="510880"/>
            <a:chExt cx="6794997" cy="1451653"/>
          </a:xfrm>
          <a:effectLst/>
        </p:grpSpPr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59B6C46A-0C04-433D-ABCD-BA65144A28D5}"/>
                </a:ext>
              </a:extLst>
            </p:cNvPr>
            <p:cNvSpPr txBox="1">
              <a:spLocks/>
            </p:cNvSpPr>
            <p:nvPr/>
          </p:nvSpPr>
          <p:spPr>
            <a:xfrm>
              <a:off x="2351881" y="931510"/>
              <a:ext cx="1820069" cy="6202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800" dirty="0">
                  <a:solidFill>
                    <a:schemeClr val="bg1"/>
                  </a:solidFill>
                  <a:latin typeface="Satisfy" panose="02000000000000000000" pitchFamily="2" charset="0"/>
                  <a:ea typeface="Satisfy" panose="02000000000000000000" pitchFamily="2" charset="0"/>
                </a:rPr>
                <a:t>accredited by </a:t>
              </a:r>
            </a:p>
          </p:txBody>
        </p:sp>
        <p:pic>
          <p:nvPicPr>
            <p:cNvPr id="8" name="Picture 7" descr="A close up of a logo&#10;&#10;Description automatically generated">
              <a:extLst>
                <a:ext uri="{FF2B5EF4-FFF2-40B4-BE49-F238E27FC236}">
                  <a16:creationId xmlns:a16="http://schemas.microsoft.com/office/drawing/2014/main" id="{2923B057-470E-4CDA-9F31-55E761C87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782" y="663664"/>
              <a:ext cx="1659797" cy="773465"/>
            </a:xfrm>
            <a:prstGeom prst="rect">
              <a:avLst/>
            </a:prstGeom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</p:pic>
        <p:pic>
          <p:nvPicPr>
            <p:cNvPr id="9" name="Picture 8" descr="A close up of a sign&#10;&#10;Description automatically generated">
              <a:extLst>
                <a:ext uri="{FF2B5EF4-FFF2-40B4-BE49-F238E27FC236}">
                  <a16:creationId xmlns:a16="http://schemas.microsoft.com/office/drawing/2014/main" id="{2A454F4D-445F-44F6-838A-142D2E111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663664"/>
              <a:ext cx="1588011" cy="697993"/>
            </a:xfrm>
            <a:prstGeom prst="rect">
              <a:avLst/>
            </a:prstGeom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</p:pic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C2CF1265-C560-4045-80B9-98966603F482}"/>
                </a:ext>
              </a:extLst>
            </p:cNvPr>
            <p:cNvSpPr txBox="1">
              <a:spLocks/>
            </p:cNvSpPr>
            <p:nvPr/>
          </p:nvSpPr>
          <p:spPr>
            <a:xfrm>
              <a:off x="5641661" y="978988"/>
              <a:ext cx="473257" cy="51543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200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300" dirty="0">
                  <a:solidFill>
                    <a:schemeClr val="bg1"/>
                  </a:solidFill>
                  <a:latin typeface="Satisfy" panose="02000000000000000000" pitchFamily="2" charset="0"/>
                  <a:ea typeface="Satisfy" panose="02000000000000000000" pitchFamily="2" charset="0"/>
                </a:rPr>
                <a:t>&amp;</a:t>
              </a:r>
              <a:r>
                <a:rPr lang="en-GB" sz="2800" dirty="0">
                  <a:latin typeface="Satisfy" panose="02000000000000000000" pitchFamily="2" charset="0"/>
                  <a:ea typeface="Satisfy" panose="02000000000000000000" pitchFamily="2" charset="0"/>
                </a:rPr>
                <a:t> </a:t>
              </a:r>
            </a:p>
          </p:txBody>
        </p:sp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06B7AFEC-FAC6-4212-811D-69C8E1BE2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14" y="510880"/>
              <a:ext cx="1451653" cy="1451653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9441036-4DA9-4335-B4D5-382D58A65D0F}"/>
              </a:ext>
            </a:extLst>
          </p:cNvPr>
          <p:cNvSpPr txBox="1"/>
          <p:nvPr/>
        </p:nvSpPr>
        <p:spPr>
          <a:xfrm>
            <a:off x="905375" y="2110542"/>
            <a:ext cx="6819900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Level 2 certificate in counselling skills</a:t>
            </a:r>
          </a:p>
          <a:p>
            <a:pPr algn="ctr">
              <a:spcBef>
                <a:spcPts val="3000"/>
              </a:spcBef>
            </a:pPr>
            <a:r>
              <a:rPr lang="en-GB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 1 – </a:t>
            </a:r>
            <a:r>
              <a:rPr lang="en-GB" sz="4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Skills</a:t>
            </a:r>
            <a:endParaRPr lang="en-GB" sz="54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endParaRPr lang="en-GB" sz="5400" dirty="0">
              <a:solidFill>
                <a:schemeClr val="bg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DB858C5-46CF-4584-88D5-939FD62F8DF3}"/>
              </a:ext>
            </a:extLst>
          </p:cNvPr>
          <p:cNvCxnSpPr/>
          <p:nvPr/>
        </p:nvCxnSpPr>
        <p:spPr>
          <a:xfrm>
            <a:off x="2534652" y="4788568"/>
            <a:ext cx="356134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81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12AB1A-DE33-4616-B31F-4202E5FEE5B0}"/>
              </a:ext>
            </a:extLst>
          </p:cNvPr>
          <p:cNvSpPr/>
          <p:nvPr/>
        </p:nvSpPr>
        <p:spPr>
          <a:xfrm>
            <a:off x="1808814" y="1603564"/>
            <a:ext cx="813965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Understand And Practise The 9 Core Counselling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Identify The Clients Need During The Session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34757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US" sz="36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Objectives:</a:t>
            </a:r>
          </a:p>
          <a:p>
            <a:pPr lvl="0"/>
            <a:endParaRPr lang="en-GB" sz="2400" b="1" dirty="0">
              <a:solidFill>
                <a:srgbClr val="34757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 When To Use The Core Counselling Skills In A Helping Relationship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870CFB-E45E-466F-931B-745EB12CDE84}"/>
              </a:ext>
            </a:extLst>
          </p:cNvPr>
          <p:cNvSpPr/>
          <p:nvPr/>
        </p:nvSpPr>
        <p:spPr>
          <a:xfrm>
            <a:off x="1808814" y="766733"/>
            <a:ext cx="6588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Aims:</a:t>
            </a:r>
            <a:endParaRPr lang="en-GB" sz="16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068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EA4655-7E3E-44EE-AA43-ACEFFC0F697A}"/>
              </a:ext>
            </a:extLst>
          </p:cNvPr>
          <p:cNvSpPr/>
          <p:nvPr/>
        </p:nvSpPr>
        <p:spPr>
          <a:xfrm>
            <a:off x="1920239" y="830743"/>
            <a:ext cx="9023985" cy="38472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GB" sz="3600" b="1" dirty="0">
                <a:solidFill>
                  <a:srgbClr val="267B7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Online learners please note!</a:t>
            </a:r>
          </a:p>
          <a:p>
            <a:endParaRPr lang="en-GB" sz="2800" b="1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sz="2800" b="1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800" dirty="0">
                <a:solidFill>
                  <a:schemeClr val="accent4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All activities completed from this Unit should be added to your </a:t>
            </a:r>
            <a:r>
              <a:rPr lang="en-GB" sz="2800" b="1" dirty="0">
                <a:solidFill>
                  <a:schemeClr val="accent4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Portfolio</a:t>
            </a:r>
            <a:r>
              <a:rPr lang="en-GB" sz="2800" dirty="0">
                <a:solidFill>
                  <a:schemeClr val="accent4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as evidence to demonstrate your knowledge and understanding of unit 1 </a:t>
            </a:r>
            <a:endParaRPr lang="en-GB" sz="2800" dirty="0">
              <a:solidFill>
                <a:schemeClr val="accent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sz="2800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Please make a copy of the blank sheets provided to record your answers.  </a:t>
            </a:r>
          </a:p>
          <a:p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Put your name, the date and the question with all submissions</a:t>
            </a:r>
          </a:p>
        </p:txBody>
      </p:sp>
    </p:spTree>
    <p:extLst>
      <p:ext uri="{BB962C8B-B14F-4D97-AF65-F5344CB8AC3E}">
        <p14:creationId xmlns:p14="http://schemas.microsoft.com/office/powerpoint/2010/main" val="33278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7049" y="2998303"/>
            <a:ext cx="4044951" cy="385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3900" y="266493"/>
            <a:ext cx="8204200" cy="1190624"/>
          </a:xfrm>
        </p:spPr>
        <p:txBody>
          <a:bodyPr>
            <a:normAutofit/>
          </a:bodyPr>
          <a:lstStyle/>
          <a:p>
            <a:r>
              <a:rPr lang="en-US" b="1" dirty="0"/>
              <a:t>Explore 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3901" y="1523587"/>
            <a:ext cx="7854179" cy="3228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Explore Ground Rules With A Mind Map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Write Down Rules From Other Organisations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Combine And Create Ground Rules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25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DCC548-42A1-4E48-9E72-4117D72B95DE}"/>
              </a:ext>
            </a:extLst>
          </p:cNvPr>
          <p:cNvSpPr txBox="1"/>
          <p:nvPr/>
        </p:nvSpPr>
        <p:spPr>
          <a:xfrm>
            <a:off x="561975" y="782117"/>
            <a:ext cx="9344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Exploring  ground rules  for the distant learner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7650BB-48BE-4D7D-A946-300ACC2060AC}"/>
              </a:ext>
            </a:extLst>
          </p:cNvPr>
          <p:cNvGrpSpPr/>
          <p:nvPr/>
        </p:nvGrpSpPr>
        <p:grpSpPr>
          <a:xfrm>
            <a:off x="2081426" y="1863817"/>
            <a:ext cx="8029148" cy="3447974"/>
            <a:chOff x="2081426" y="1701892"/>
            <a:chExt cx="8029148" cy="344797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9ACBC2B-42D1-4A7C-82AA-9E969852EBC8}"/>
                </a:ext>
              </a:extLst>
            </p:cNvPr>
            <p:cNvGrpSpPr/>
            <p:nvPr/>
          </p:nvGrpSpPr>
          <p:grpSpPr>
            <a:xfrm>
              <a:off x="2081426" y="1734150"/>
              <a:ext cx="323558" cy="3011242"/>
              <a:chOff x="738552" y="1885071"/>
              <a:chExt cx="323558" cy="301124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29D2137-4E0C-4564-A7A5-79D304B6F6D0}"/>
                  </a:ext>
                </a:extLst>
              </p:cNvPr>
              <p:cNvSpPr/>
              <p:nvPr/>
            </p:nvSpPr>
            <p:spPr>
              <a:xfrm>
                <a:off x="738552" y="1885071"/>
                <a:ext cx="323557" cy="35169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72D662E-790D-4F2E-A363-32B77C33DC69}"/>
                  </a:ext>
                </a:extLst>
              </p:cNvPr>
              <p:cNvSpPr/>
              <p:nvPr/>
            </p:nvSpPr>
            <p:spPr>
              <a:xfrm>
                <a:off x="738553" y="2674621"/>
                <a:ext cx="323557" cy="35169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F5DF4B6-9C4D-4642-9A9E-97FC316127C6}"/>
                  </a:ext>
                </a:extLst>
              </p:cNvPr>
              <p:cNvSpPr/>
              <p:nvPr/>
            </p:nvSpPr>
            <p:spPr>
              <a:xfrm>
                <a:off x="738553" y="3576800"/>
                <a:ext cx="323557" cy="35169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0322101-FCAA-47BF-89B4-3FCFC66456E8}"/>
                  </a:ext>
                </a:extLst>
              </p:cNvPr>
              <p:cNvSpPr/>
              <p:nvPr/>
            </p:nvSpPr>
            <p:spPr>
              <a:xfrm>
                <a:off x="738553" y="4544621"/>
                <a:ext cx="323557" cy="35169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D1085C3-2271-4F59-B15C-902DFB14DAE1}"/>
                </a:ext>
              </a:extLst>
            </p:cNvPr>
            <p:cNvGrpSpPr/>
            <p:nvPr/>
          </p:nvGrpSpPr>
          <p:grpSpPr>
            <a:xfrm>
              <a:off x="2654699" y="1701892"/>
              <a:ext cx="7455875" cy="3447974"/>
              <a:chOff x="1288948" y="1818662"/>
              <a:chExt cx="7455875" cy="344797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4C2DE93-0A5A-470E-A8C4-C1426F60CF7C}"/>
                  </a:ext>
                </a:extLst>
              </p:cNvPr>
              <p:cNvSpPr txBox="1"/>
              <p:nvPr/>
            </p:nvSpPr>
            <p:spPr>
              <a:xfrm>
                <a:off x="1288948" y="1818662"/>
                <a:ext cx="57308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Assignments to be handed in on time.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CF9C79-B939-4694-972A-5B79653F5211}"/>
                  </a:ext>
                </a:extLst>
              </p:cNvPr>
              <p:cNvSpPr txBox="1"/>
              <p:nvPr/>
            </p:nvSpPr>
            <p:spPr>
              <a:xfrm>
                <a:off x="1288948" y="4435639"/>
                <a:ext cx="74558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Learner available for agreed skype and phone sessions.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C315C4-E04C-4497-B8C2-11953322A375}"/>
                  </a:ext>
                </a:extLst>
              </p:cNvPr>
              <p:cNvSpPr txBox="1"/>
              <p:nvPr/>
            </p:nvSpPr>
            <p:spPr>
              <a:xfrm>
                <a:off x="1288948" y="2615327"/>
                <a:ext cx="6974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Agreed font size of work sent in for marking.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36ED9B-5395-4D91-9188-B19E4A08ED96}"/>
                  </a:ext>
                </a:extLst>
              </p:cNvPr>
              <p:cNvSpPr txBox="1"/>
              <p:nvPr/>
            </p:nvSpPr>
            <p:spPr>
              <a:xfrm flipH="1">
                <a:off x="1288948" y="3429000"/>
                <a:ext cx="745587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Learner to take responsibility to request extra support when needed.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742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708CCA-B88A-42BF-9191-78971056CD1A}"/>
              </a:ext>
            </a:extLst>
          </p:cNvPr>
          <p:cNvSpPr/>
          <p:nvPr/>
        </p:nvSpPr>
        <p:spPr>
          <a:xfrm>
            <a:off x="752475" y="789409"/>
            <a:ext cx="9210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Exploring ground rules for the distant learner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481A34-A611-46D2-BF59-80AC1F78F85E}"/>
              </a:ext>
            </a:extLst>
          </p:cNvPr>
          <p:cNvGrpSpPr/>
          <p:nvPr/>
        </p:nvGrpSpPr>
        <p:grpSpPr>
          <a:xfrm>
            <a:off x="2041391" y="1881825"/>
            <a:ext cx="8109218" cy="3094349"/>
            <a:chOff x="829983" y="1910526"/>
            <a:chExt cx="8109218" cy="309434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4EB6DA5-CDAD-4503-8362-9C4A5DFD04ED}"/>
                </a:ext>
              </a:extLst>
            </p:cNvPr>
            <p:cNvGrpSpPr/>
            <p:nvPr/>
          </p:nvGrpSpPr>
          <p:grpSpPr>
            <a:xfrm>
              <a:off x="1336413" y="1910526"/>
              <a:ext cx="7602788" cy="3094349"/>
              <a:chOff x="1336413" y="1910526"/>
              <a:chExt cx="7602788" cy="3094349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20F5D77-F4E7-450D-B1BA-68171044CE22}"/>
                  </a:ext>
                </a:extLst>
              </p:cNvPr>
              <p:cNvSpPr txBox="1"/>
              <p:nvPr/>
            </p:nvSpPr>
            <p:spPr>
              <a:xfrm flipH="1">
                <a:off x="1336413" y="1910526"/>
                <a:ext cx="59471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Showing respect for the assessor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E91402-2859-4D20-AECE-CC0B0431B22B}"/>
                  </a:ext>
                </a:extLst>
              </p:cNvPr>
              <p:cNvSpPr txBox="1"/>
              <p:nvPr/>
            </p:nvSpPr>
            <p:spPr>
              <a:xfrm flipH="1">
                <a:off x="1336413" y="2717634"/>
                <a:ext cx="69776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Mobile phone off during booked sessions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A9E469-2805-4FFB-9959-6D9CF40A9F45}"/>
                  </a:ext>
                </a:extLst>
              </p:cNvPr>
              <p:cNvSpPr txBox="1"/>
              <p:nvPr/>
            </p:nvSpPr>
            <p:spPr>
              <a:xfrm flipH="1">
                <a:off x="1336413" y="3538089"/>
                <a:ext cx="76027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Learner to take responsibility for their own learning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F9DD4D-119C-4376-B016-5A51F18E3220}"/>
                  </a:ext>
                </a:extLst>
              </p:cNvPr>
              <p:cNvSpPr txBox="1"/>
              <p:nvPr/>
            </p:nvSpPr>
            <p:spPr>
              <a:xfrm>
                <a:off x="1336413" y="4173878"/>
                <a:ext cx="638322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At least 24 hours given to assessor for cancellation of agreed planned meetings.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F6D7062-040C-4E90-95F3-DCC8043E5183}"/>
                </a:ext>
              </a:extLst>
            </p:cNvPr>
            <p:cNvGrpSpPr/>
            <p:nvPr/>
          </p:nvGrpSpPr>
          <p:grpSpPr>
            <a:xfrm>
              <a:off x="829983" y="1993649"/>
              <a:ext cx="323557" cy="2743438"/>
              <a:chOff x="829983" y="1993649"/>
              <a:chExt cx="323557" cy="274343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D00D95-0997-4711-B1A1-6409F1155C49}"/>
                  </a:ext>
                </a:extLst>
              </p:cNvPr>
              <p:cNvSpPr/>
              <p:nvPr/>
            </p:nvSpPr>
            <p:spPr>
              <a:xfrm>
                <a:off x="829983" y="1993649"/>
                <a:ext cx="323557" cy="29542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020A0BF-77B5-4134-B929-FFA23AB9ED72}"/>
                  </a:ext>
                </a:extLst>
              </p:cNvPr>
              <p:cNvSpPr/>
              <p:nvPr/>
            </p:nvSpPr>
            <p:spPr>
              <a:xfrm>
                <a:off x="829985" y="2800757"/>
                <a:ext cx="323555" cy="29542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F1B1413-5D42-4677-90E0-405DC5101F5B}"/>
                  </a:ext>
                </a:extLst>
              </p:cNvPr>
              <p:cNvSpPr/>
              <p:nvPr/>
            </p:nvSpPr>
            <p:spPr>
              <a:xfrm>
                <a:off x="829985" y="3621212"/>
                <a:ext cx="323555" cy="29542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CB20C1-148B-4AA3-8AD6-700C92F5FFEB}"/>
                  </a:ext>
                </a:extLst>
              </p:cNvPr>
              <p:cNvSpPr/>
              <p:nvPr/>
            </p:nvSpPr>
            <p:spPr>
              <a:xfrm>
                <a:off x="829985" y="4441667"/>
                <a:ext cx="323555" cy="29542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9216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AF0C09-4B1F-4448-A681-3220A9A70749}"/>
              </a:ext>
            </a:extLst>
          </p:cNvPr>
          <p:cNvSpPr/>
          <p:nvPr/>
        </p:nvSpPr>
        <p:spPr>
          <a:xfrm>
            <a:off x="2439055" y="1722269"/>
            <a:ext cx="8033637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 respect and demonstrate respect by being a role model. 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Teacher should show Consistency with ground rules and making sure learners know non-negotiables. 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Teacher should not show discrimination, treating everyone fairly. 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Setting good ground rules maintain accountability for Learner actions. 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AB52D-58DE-4010-A603-890C9236B1B4}"/>
              </a:ext>
            </a:extLst>
          </p:cNvPr>
          <p:cNvSpPr/>
          <p:nvPr/>
        </p:nvSpPr>
        <p:spPr>
          <a:xfrm>
            <a:off x="1915273" y="805836"/>
            <a:ext cx="74834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2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Exploring  ground rules  for the tutor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4BFC92-61CE-4728-B790-01295545C2BC}"/>
              </a:ext>
            </a:extLst>
          </p:cNvPr>
          <p:cNvGrpSpPr/>
          <p:nvPr/>
        </p:nvGrpSpPr>
        <p:grpSpPr>
          <a:xfrm>
            <a:off x="1915273" y="1772088"/>
            <a:ext cx="323557" cy="2743438"/>
            <a:chOff x="517391" y="1816096"/>
            <a:chExt cx="323557" cy="27434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8F62B6-1390-42AE-AA1F-9899E75C5209}"/>
                </a:ext>
              </a:extLst>
            </p:cNvPr>
            <p:cNvSpPr/>
            <p:nvPr/>
          </p:nvSpPr>
          <p:spPr>
            <a:xfrm>
              <a:off x="517391" y="1816096"/>
              <a:ext cx="323557" cy="2954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C916EAD-32B0-4DA9-A6E0-B95F079512B3}"/>
                </a:ext>
              </a:extLst>
            </p:cNvPr>
            <p:cNvSpPr/>
            <p:nvPr/>
          </p:nvSpPr>
          <p:spPr>
            <a:xfrm>
              <a:off x="517393" y="2623204"/>
              <a:ext cx="323555" cy="2954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5C5B7D-624E-4338-9B6E-0EEAEE6C134D}"/>
                </a:ext>
              </a:extLst>
            </p:cNvPr>
            <p:cNvSpPr/>
            <p:nvPr/>
          </p:nvSpPr>
          <p:spPr>
            <a:xfrm>
              <a:off x="517393" y="3443659"/>
              <a:ext cx="323555" cy="2954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D06CD6-320E-440A-AD6E-37A6A40330A4}"/>
                </a:ext>
              </a:extLst>
            </p:cNvPr>
            <p:cNvSpPr/>
            <p:nvPr/>
          </p:nvSpPr>
          <p:spPr>
            <a:xfrm>
              <a:off x="517393" y="4264114"/>
              <a:ext cx="323555" cy="2954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9766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2366B2-AAC3-493E-95AE-881A262CCCDB}"/>
              </a:ext>
            </a:extLst>
          </p:cNvPr>
          <p:cNvSpPr txBox="1"/>
          <p:nvPr/>
        </p:nvSpPr>
        <p:spPr>
          <a:xfrm>
            <a:off x="2090618" y="1976257"/>
            <a:ext cx="80107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Explore</a:t>
            </a:r>
            <a:r>
              <a:rPr lang="en-GB" sz="32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GB" sz="320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difference between?</a:t>
            </a:r>
          </a:p>
          <a:p>
            <a:endParaRPr lang="en-GB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Counselling </a:t>
            </a:r>
          </a:p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</a:p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Counselling Skills</a:t>
            </a:r>
          </a:p>
        </p:txBody>
      </p:sp>
    </p:spTree>
    <p:extLst>
      <p:ext uri="{BB962C8B-B14F-4D97-AF65-F5344CB8AC3E}">
        <p14:creationId xmlns:p14="http://schemas.microsoft.com/office/powerpoint/2010/main" val="1594516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412550-A7EC-469B-ACD0-4462F3459DC9}"/>
              </a:ext>
            </a:extLst>
          </p:cNvPr>
          <p:cNvSpPr txBox="1"/>
          <p:nvPr/>
        </p:nvSpPr>
        <p:spPr>
          <a:xfrm>
            <a:off x="1887512" y="1225442"/>
            <a:ext cx="792230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800"/>
              </a:spcAft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Unconditional Positive Regard</a:t>
            </a:r>
          </a:p>
          <a:p>
            <a:pPr marL="342900" indent="-342900">
              <a:spcAft>
                <a:spcPts val="800"/>
              </a:spcAft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Congruence/Genuine-ness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Empathic Understanding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Listening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Questioning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Paraphrasing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Reflecting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Summarising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Challenge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6B785-D3B8-47D1-9418-6E54A4F9CE97}"/>
              </a:ext>
            </a:extLst>
          </p:cNvPr>
          <p:cNvSpPr txBox="1"/>
          <p:nvPr/>
        </p:nvSpPr>
        <p:spPr>
          <a:xfrm flipH="1">
            <a:off x="1887511" y="470074"/>
            <a:ext cx="739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Core Counselling Skills</a:t>
            </a:r>
          </a:p>
        </p:txBody>
      </p:sp>
    </p:spTree>
    <p:extLst>
      <p:ext uri="{BB962C8B-B14F-4D97-AF65-F5344CB8AC3E}">
        <p14:creationId xmlns:p14="http://schemas.microsoft.com/office/powerpoint/2010/main" val="2639001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a logo&#10;&#10;Description generated with high confidence">
            <a:extLst>
              <a:ext uri="{FF2B5EF4-FFF2-40B4-BE49-F238E27FC236}">
                <a16:creationId xmlns:a16="http://schemas.microsoft.com/office/drawing/2014/main" id="{662CC440-61A5-4957-9684-69D823091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/>
          <a:stretch/>
        </p:blipFill>
        <p:spPr bwMode="auto">
          <a:xfrm>
            <a:off x="5905685" y="3728672"/>
            <a:ext cx="3417153" cy="3006792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A00502-2481-4C82-AE61-6D9B0BECACFD}"/>
              </a:ext>
            </a:extLst>
          </p:cNvPr>
          <p:cNvSpPr/>
          <p:nvPr/>
        </p:nvSpPr>
        <p:spPr>
          <a:xfrm>
            <a:off x="708129" y="846539"/>
            <a:ext cx="8045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Carl Rogers and the Person </a:t>
            </a:r>
            <a:r>
              <a:rPr lang="en-US" sz="2800" b="1" dirty="0" err="1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Centred</a:t>
            </a:r>
            <a:r>
              <a:rPr lang="en-US" sz="28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Approach</a:t>
            </a:r>
            <a:endParaRPr lang="en-GB" sz="28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C4F63-44B9-4322-8C54-BD76875E2208}"/>
              </a:ext>
            </a:extLst>
          </p:cNvPr>
          <p:cNvSpPr/>
          <p:nvPr/>
        </p:nvSpPr>
        <p:spPr>
          <a:xfrm>
            <a:off x="708129" y="1855349"/>
            <a:ext cx="10775742" cy="180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Empathy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See their world through their eyes.</a:t>
            </a:r>
          </a:p>
          <a:p>
            <a:pPr marL="228600" indent="-228600" fontAlgn="base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Respect/ Unconditional Positive Regard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228600" indent="-228600" fontAlgn="base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UPR, acceptance, non-judgemental, non-possessive warmth, and prizing.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Congruence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helper is not playing a role but being themselves. </a:t>
            </a:r>
          </a:p>
        </p:txBody>
      </p:sp>
    </p:spTree>
    <p:extLst>
      <p:ext uri="{BB962C8B-B14F-4D97-AF65-F5344CB8AC3E}">
        <p14:creationId xmlns:p14="http://schemas.microsoft.com/office/powerpoint/2010/main" val="332885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48B91D-368C-4C90-852D-66A25AC19700}"/>
              </a:ext>
            </a:extLst>
          </p:cNvPr>
          <p:cNvSpPr/>
          <p:nvPr/>
        </p:nvSpPr>
        <p:spPr>
          <a:xfrm>
            <a:off x="1654932" y="721738"/>
            <a:ext cx="88821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</a:rPr>
              <a:t>Unconditional Positive Regard 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requires that the skilled listener/counsellor to remove any form of personal judgment and except the client regardless of any content or disclosure they make. </a:t>
            </a:r>
          </a:p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is human nature to judge and overcoming this instant reaction can be difficult but being able to accept a client unreservedly for who or what they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allowing them to speak about their issues or problems without a fear of being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criticised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or judged is crucial to the relationship. </a:t>
            </a:r>
          </a:p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as the listener may not approve of the clients’ actions but while with that client you need the approach of “I’ll accept you as you are” 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4CCD9D73-737E-4C7A-B24A-CDEFD81EA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774" y="4969055"/>
            <a:ext cx="2654527" cy="181881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86704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generated with high confidence">
            <a:extLst>
              <a:ext uri="{FF2B5EF4-FFF2-40B4-BE49-F238E27FC236}">
                <a16:creationId xmlns:a16="http://schemas.microsoft.com/office/drawing/2014/main" id="{1092DE57-1084-4AB3-B707-13B9E1D59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689245"/>
            <a:ext cx="4178299" cy="3572446"/>
          </a:xfrm>
          <a:prstGeom prst="rect">
            <a:avLst/>
          </a:prstGeom>
        </p:spPr>
      </p:pic>
      <p:pic>
        <p:nvPicPr>
          <p:cNvPr id="3" name="Picture 2" descr="A group of people playing a game of tennis&#10;&#10;Description generated with high confidence">
            <a:extLst>
              <a:ext uri="{FF2B5EF4-FFF2-40B4-BE49-F238E27FC236}">
                <a16:creationId xmlns:a16="http://schemas.microsoft.com/office/drawing/2014/main" id="{68611E64-DFBD-4056-8D8A-B292C4AED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932" y="1988509"/>
            <a:ext cx="4101043" cy="2880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78F8D7-81D8-423F-BBDB-20664ABCA932}"/>
              </a:ext>
            </a:extLst>
          </p:cNvPr>
          <p:cNvSpPr txBox="1"/>
          <p:nvPr/>
        </p:nvSpPr>
        <p:spPr>
          <a:xfrm>
            <a:off x="2782445" y="809546"/>
            <a:ext cx="638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Exploring Stereotypes</a:t>
            </a:r>
          </a:p>
        </p:txBody>
      </p:sp>
    </p:spTree>
    <p:extLst>
      <p:ext uri="{BB962C8B-B14F-4D97-AF65-F5344CB8AC3E}">
        <p14:creationId xmlns:p14="http://schemas.microsoft.com/office/powerpoint/2010/main" val="172151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9C3FB2-A2A2-4155-B553-1AF54D961094}"/>
              </a:ext>
            </a:extLst>
          </p:cNvPr>
          <p:cNvSpPr/>
          <p:nvPr/>
        </p:nvSpPr>
        <p:spPr>
          <a:xfrm>
            <a:off x="1538980" y="735955"/>
            <a:ext cx="911403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32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Congruence/Genuine-ness </a:t>
            </a:r>
            <a:endParaRPr lang="en-US" sz="3200" b="1" dirty="0">
              <a:solidFill>
                <a:srgbClr val="00808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“In my relationships with other persons I have found that it does not help, in the long run, to act as though I were something I am not. It does not help to act calm and pleasant when actually I am angry and critical. It does not help to act as though I know the answers when I do not. It does not help to act as though I were a loving person if actually, at the moment, I am hostile. It does not help for me to act as though I were full of assurance, if actually I am frightened and unsure. Even on a very simple level I have found that this statement seems to hold. It does not help for me to act as though I were well when I feel ill”. </a:t>
            </a:r>
          </a:p>
          <a:p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2000" dirty="0">
                <a:solidFill>
                  <a:schemeClr val="accent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– Carl Rogers </a:t>
            </a:r>
            <a:endParaRPr lang="en-GB" sz="2000" dirty="0">
              <a:solidFill>
                <a:schemeClr val="accent4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635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AC2788-8DD2-4E98-A1F0-B9EB7A47CEEC}"/>
              </a:ext>
            </a:extLst>
          </p:cNvPr>
          <p:cNvSpPr txBox="1"/>
          <p:nvPr/>
        </p:nvSpPr>
        <p:spPr>
          <a:xfrm flipV="1">
            <a:off x="7669968" y="4396541"/>
            <a:ext cx="2005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2" tooltip="https://www.flickr.com/photos/smemon/11984559914"/>
              </a:rPr>
              <a:t>This</a:t>
            </a:r>
            <a:endParaRPr lang="en-GB" sz="900"/>
          </a:p>
        </p:txBody>
      </p:sp>
      <p:pic>
        <p:nvPicPr>
          <p:cNvPr id="11" name="Picture 10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14DEDC3F-323D-4C5F-927A-190B28A46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876270" y="1497525"/>
            <a:ext cx="8439461" cy="3862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EB7F0B-29C3-446F-9493-C8056CAFD0EB}"/>
              </a:ext>
            </a:extLst>
          </p:cNvPr>
          <p:cNvSpPr txBox="1"/>
          <p:nvPr/>
        </p:nvSpPr>
        <p:spPr>
          <a:xfrm>
            <a:off x="2914301" y="4685825"/>
            <a:ext cx="762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5" tooltip="https://creativecommons.org/licenses/by/3.0/"/>
              </a:rPr>
              <a:t>CC BY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450234897"/>
      </p:ext>
    </p:extLst>
  </p:cSld>
  <p:clrMapOvr>
    <a:masterClrMapping/>
  </p:clrMapOvr>
</p:sld>
</file>

<file path=ppt/theme/theme1.xml><?xml version="1.0" encoding="utf-8"?>
<a:theme xmlns:a="http://schemas.openxmlformats.org/drawingml/2006/main" name="Life">
  <a:themeElements>
    <a:clrScheme name="Lif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47576"/>
      </a:accent1>
      <a:accent2>
        <a:srgbClr val="7FC7B9"/>
      </a:accent2>
      <a:accent3>
        <a:srgbClr val="C7D658"/>
      </a:accent3>
      <a:accent4>
        <a:srgbClr val="603D69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B611B1D-8B36-42ED-B0C6-B6EE7DB91B02}" vid="{C0B8FA66-605D-4CD2-ACF9-3D9E6A5E06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434</Words>
  <Application>Microsoft Office PowerPoint</Application>
  <PresentationFormat>Widescreen</PresentationFormat>
  <Paragraphs>75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Open Sans</vt:lpstr>
      <vt:lpstr>Open Sans Light</vt:lpstr>
      <vt:lpstr>Open Sans Semibold</vt:lpstr>
      <vt:lpstr>Satisfy</vt:lpstr>
      <vt:lpstr>Life</vt:lpstr>
      <vt:lpstr>PowerPoint Presentation</vt:lpstr>
      <vt:lpstr>PowerPoint Presentation</vt:lpstr>
      <vt:lpstr>PowerPoint Presentation</vt:lpstr>
      <vt:lpstr>Explore ground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2019-09-18T12:15:40Z</dcterms:created>
  <dcterms:modified xsi:type="dcterms:W3CDTF">2019-09-18T13:38:44Z</dcterms:modified>
  <cp:contentStatus/>
</cp:coreProperties>
</file>