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0" r:id="rId5"/>
    <p:sldId id="264" r:id="rId6"/>
    <p:sldId id="258" r:id="rId7"/>
    <p:sldId id="263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C654E0-876C-4F1D-869B-60CEB60AE30A}" v="88" dt="2019-09-03T12:11:38.8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25"/>
  </p:normalViewPr>
  <p:slideViewPr>
    <p:cSldViewPr snapToGrid="0" snapToObjects="1">
      <p:cViewPr varScale="1">
        <p:scale>
          <a:sx n="63" d="100"/>
          <a:sy n="63" d="100"/>
        </p:scale>
        <p:origin x="6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3051176"/>
            <a:ext cx="3854450" cy="2568573"/>
          </a:xfrm>
        </p:spPr>
        <p:txBody>
          <a:bodyPr>
            <a:normAutofit/>
          </a:bodyPr>
          <a:lstStyle>
            <a:lvl1pPr>
              <a:defRPr sz="3600" b="1" i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066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9850" y="2627313"/>
            <a:ext cx="5873750" cy="2387600"/>
          </a:xfrm>
        </p:spPr>
        <p:txBody>
          <a:bodyPr anchor="ctr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78218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469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100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1150" y="200027"/>
            <a:ext cx="8204200" cy="1190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150" y="1825625"/>
            <a:ext cx="82042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7522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1" r:id="rId2"/>
    <p:sldLayoutId id="2147483662" r:id="rId3"/>
    <p:sldLayoutId id="21474836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chemeClr val="accent1"/>
          </a:solidFill>
          <a:latin typeface="Open Sans Light" charset="0"/>
          <a:ea typeface="Open Sans Light" charset="0"/>
          <a:cs typeface="Open Sans Light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>
              <a:lumMod val="75000"/>
              <a:lumOff val="25000"/>
            </a:schemeClr>
          </a:solidFill>
          <a:latin typeface="Open Sans Light" charset="0"/>
          <a:ea typeface="Open Sans Light" charset="0"/>
          <a:cs typeface="Open Sans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>
              <a:lumMod val="75000"/>
              <a:lumOff val="25000"/>
            </a:schemeClr>
          </a:solidFill>
          <a:latin typeface="Open Sans Light" charset="0"/>
          <a:ea typeface="Open Sans Light" charset="0"/>
          <a:cs typeface="Open Sans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>
              <a:lumMod val="75000"/>
              <a:lumOff val="25000"/>
            </a:schemeClr>
          </a:solidFill>
          <a:latin typeface="Open Sans Light" charset="0"/>
          <a:ea typeface="Open Sans Light" charset="0"/>
          <a:cs typeface="Open Sans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Open Sans Light" charset="0"/>
          <a:ea typeface="Open Sans Light" charset="0"/>
          <a:cs typeface="Open Sans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Open Sans Light" charset="0"/>
          <a:ea typeface="Open Sans Light" charset="0"/>
          <a:cs typeface="Open Sans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87" b="9005"/>
          <a:stretch/>
        </p:blipFill>
        <p:spPr>
          <a:xfrm>
            <a:off x="5579817" y="2998303"/>
            <a:ext cx="4044950" cy="38596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4700" y="498527"/>
            <a:ext cx="6497613" cy="119062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Course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8941" y="1814512"/>
            <a:ext cx="6648450" cy="322897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NCFE CACHE Counselling Skills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</a:t>
            </a:r>
            <a:endParaRPr lang="en-US" sz="36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130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D2336A-0B22-43B9-833C-F93F3DB16827}"/>
              </a:ext>
            </a:extLst>
          </p:cNvPr>
          <p:cNvSpPr/>
          <p:nvPr/>
        </p:nvSpPr>
        <p:spPr>
          <a:xfrm>
            <a:off x="735037" y="2157085"/>
            <a:ext cx="76739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4400" b="1" dirty="0">
                <a:solidFill>
                  <a:srgbClr val="3475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and Assessment</a:t>
            </a:r>
          </a:p>
          <a:p>
            <a:pPr lvl="0" algn="ctr"/>
            <a:r>
              <a:rPr lang="en-GB" sz="4400" b="1" dirty="0">
                <a:solidFill>
                  <a:srgbClr val="3475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Activities 4 Units</a:t>
            </a:r>
          </a:p>
        </p:txBody>
      </p:sp>
    </p:spTree>
    <p:extLst>
      <p:ext uri="{BB962C8B-B14F-4D97-AF65-F5344CB8AC3E}">
        <p14:creationId xmlns:p14="http://schemas.microsoft.com/office/powerpoint/2010/main" val="1676858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150" y="379828"/>
            <a:ext cx="5822364" cy="492369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Mandatory Units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C4CEBE1-6C10-4211-A6D2-A990F83CB6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072305"/>
              </p:ext>
            </p:extLst>
          </p:nvPr>
        </p:nvGraphicFramePr>
        <p:xfrm>
          <a:off x="108635" y="1555422"/>
          <a:ext cx="8926730" cy="3832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5076">
                  <a:extLst>
                    <a:ext uri="{9D8B030D-6E8A-4147-A177-3AD203B41FA5}">
                      <a16:colId xmlns:a16="http://schemas.microsoft.com/office/drawing/2014/main" val="4292382722"/>
                    </a:ext>
                  </a:extLst>
                </a:gridCol>
                <a:gridCol w="1294228">
                  <a:extLst>
                    <a:ext uri="{9D8B030D-6E8A-4147-A177-3AD203B41FA5}">
                      <a16:colId xmlns:a16="http://schemas.microsoft.com/office/drawing/2014/main" val="2289309409"/>
                    </a:ext>
                  </a:extLst>
                </a:gridCol>
                <a:gridCol w="2105206">
                  <a:extLst>
                    <a:ext uri="{9D8B030D-6E8A-4147-A177-3AD203B41FA5}">
                      <a16:colId xmlns:a16="http://schemas.microsoft.com/office/drawing/2014/main" val="112363634"/>
                    </a:ext>
                  </a:extLst>
                </a:gridCol>
                <a:gridCol w="1552394">
                  <a:extLst>
                    <a:ext uri="{9D8B030D-6E8A-4147-A177-3AD203B41FA5}">
                      <a16:colId xmlns:a16="http://schemas.microsoft.com/office/drawing/2014/main" val="1421607629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2582356133"/>
                    </a:ext>
                  </a:extLst>
                </a:gridCol>
                <a:gridCol w="765303">
                  <a:extLst>
                    <a:ext uri="{9D8B030D-6E8A-4147-A177-3AD203B41FA5}">
                      <a16:colId xmlns:a16="http://schemas.microsoft.com/office/drawing/2014/main" val="180757797"/>
                    </a:ext>
                  </a:extLst>
                </a:gridCol>
                <a:gridCol w="1380800">
                  <a:extLst>
                    <a:ext uri="{9D8B030D-6E8A-4147-A177-3AD203B41FA5}">
                      <a16:colId xmlns:a16="http://schemas.microsoft.com/office/drawing/2014/main" val="282322397"/>
                    </a:ext>
                  </a:extLst>
                </a:gridCol>
              </a:tblGrid>
              <a:tr h="750499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ref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Guided learning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24970"/>
                  </a:ext>
                </a:extLst>
              </a:tr>
              <a:tr h="770501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K/502/6966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Using Counselling 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Knowledge and 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76142"/>
                  </a:ext>
                </a:extLst>
              </a:tr>
              <a:tr h="770501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K/502/6630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Theories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840292"/>
                  </a:ext>
                </a:extLst>
              </a:tr>
              <a:tr h="770501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M/502/6631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Diversity and Ethics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402166"/>
                  </a:ext>
                </a:extLst>
              </a:tr>
              <a:tr h="770501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T/502/6632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487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895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B29F3B-2DEF-43DB-837B-9E275BFC35B7}"/>
              </a:ext>
            </a:extLst>
          </p:cNvPr>
          <p:cNvSpPr/>
          <p:nvPr/>
        </p:nvSpPr>
        <p:spPr>
          <a:xfrm>
            <a:off x="597877" y="475494"/>
            <a:ext cx="7948246" cy="4830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4000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UNIT 1</a:t>
            </a:r>
          </a:p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n-GB" sz="3200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Activity: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800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Core Skills Group Work 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800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 covered: 1.1, 1.2, 3.1, 3.2, 4.1, 4.2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800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Core Skills Questionnaire  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800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 covered 1.1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800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Case Studies 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800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 covered: 2.1, 2.2, 3.1, 3.2, 4.1, 4.2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800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Achieved Criteria Form</a:t>
            </a:r>
          </a:p>
        </p:txBody>
      </p:sp>
    </p:spTree>
    <p:extLst>
      <p:ext uri="{BB962C8B-B14F-4D97-AF65-F5344CB8AC3E}">
        <p14:creationId xmlns:p14="http://schemas.microsoft.com/office/powerpoint/2010/main" val="2767436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99E8D-1623-4387-9B91-071904DCE9E0}"/>
              </a:ext>
            </a:extLst>
          </p:cNvPr>
          <p:cNvSpPr txBox="1"/>
          <p:nvPr/>
        </p:nvSpPr>
        <p:spPr>
          <a:xfrm>
            <a:off x="506437" y="717453"/>
            <a:ext cx="7906043" cy="3767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UNIT 2</a:t>
            </a:r>
          </a:p>
          <a:p>
            <a:r>
              <a:rPr lang="en-GB" sz="3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Activity:</a:t>
            </a:r>
          </a:p>
          <a:p>
            <a:pPr>
              <a:lnSpc>
                <a:spcPct val="150000"/>
              </a:lnSpc>
            </a:pPr>
            <a:r>
              <a:rPr lang="en-GB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Counselling Skills theories</a:t>
            </a:r>
          </a:p>
          <a:p>
            <a:pPr>
              <a:lnSpc>
                <a:spcPct val="150000"/>
              </a:lnSpc>
            </a:pPr>
            <a:r>
              <a:rPr lang="en-GB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8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workbook </a:t>
            </a:r>
            <a:endParaRPr lang="en-GB" sz="32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GB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Criteria covered :1.1, 1.2, 1.3, 1.4, 2.1</a:t>
            </a:r>
          </a:p>
          <a:p>
            <a:pPr>
              <a:lnSpc>
                <a:spcPct val="150000"/>
              </a:lnSpc>
            </a:pPr>
            <a:r>
              <a:rPr lang="en-GB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Achieved Criteria Form</a:t>
            </a:r>
            <a:endParaRPr lang="en-GB" sz="36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322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FF7166-1C18-4E3F-9B26-76CD9704D1B3}"/>
              </a:ext>
            </a:extLst>
          </p:cNvPr>
          <p:cNvSpPr txBox="1"/>
          <p:nvPr/>
        </p:nvSpPr>
        <p:spPr>
          <a:xfrm>
            <a:off x="534572" y="787790"/>
            <a:ext cx="84265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UNIT 3</a:t>
            </a:r>
          </a:p>
          <a:p>
            <a:pPr>
              <a:spcBef>
                <a:spcPts val="1200"/>
              </a:spcBef>
            </a:pPr>
            <a:r>
              <a:rPr lang="en-GB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Activity:</a:t>
            </a:r>
          </a:p>
          <a:p>
            <a:pPr>
              <a:spcBef>
                <a:spcPts val="1200"/>
              </a:spcBef>
            </a:pPr>
            <a:r>
              <a:rPr lang="en-GB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Diversity and Ethics Assessment Work book</a:t>
            </a:r>
          </a:p>
          <a:p>
            <a:pPr lvl="1">
              <a:spcBef>
                <a:spcPts val="1200"/>
              </a:spcBef>
            </a:pPr>
            <a:r>
              <a:rPr lang="en-GB" sz="28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 covered:</a:t>
            </a:r>
          </a:p>
          <a:p>
            <a:pPr lvl="1">
              <a:spcBef>
                <a:spcPts val="1200"/>
              </a:spcBef>
            </a:pPr>
            <a:r>
              <a:rPr lang="en-GB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1.1, 1.2, 1.3, 2.1, 2.2, 3.1,3.2,3.3,</a:t>
            </a:r>
          </a:p>
          <a:p>
            <a:pPr>
              <a:spcBef>
                <a:spcPts val="1200"/>
              </a:spcBef>
            </a:pPr>
            <a:r>
              <a:rPr lang="en-GB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Complete Achieved Criteria Form</a:t>
            </a:r>
          </a:p>
        </p:txBody>
      </p:sp>
    </p:spTree>
    <p:extLst>
      <p:ext uri="{BB962C8B-B14F-4D97-AF65-F5344CB8AC3E}">
        <p14:creationId xmlns:p14="http://schemas.microsoft.com/office/powerpoint/2010/main" val="3473854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41BAAC-2EDC-45B1-A0CE-5530B90CCE1A}"/>
              </a:ext>
            </a:extLst>
          </p:cNvPr>
          <p:cNvSpPr txBox="1"/>
          <p:nvPr/>
        </p:nvSpPr>
        <p:spPr>
          <a:xfrm>
            <a:off x="904240" y="178459"/>
            <a:ext cx="8014677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Assessments UNIT</a:t>
            </a:r>
            <a:r>
              <a:rPr lang="en-GB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b="1" dirty="0">
                <a:solidFill>
                  <a:schemeClr val="accent1"/>
                </a:solidFill>
              </a:rPr>
              <a:t>4</a:t>
            </a:r>
          </a:p>
          <a:p>
            <a:pPr>
              <a:spcBef>
                <a:spcPts val="600"/>
              </a:spcBef>
            </a:pPr>
            <a:r>
              <a:rPr lang="en-GB" sz="3200" dirty="0">
                <a:solidFill>
                  <a:schemeClr val="accent1"/>
                </a:solidFill>
              </a:rPr>
              <a:t>Activity:</a:t>
            </a:r>
          </a:p>
          <a:p>
            <a:pPr>
              <a:spcBef>
                <a:spcPts val="600"/>
              </a:spcBef>
            </a:pPr>
            <a:r>
              <a:rPr lang="en-GB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Values and beliefs work sheet</a:t>
            </a:r>
          </a:p>
          <a:p>
            <a:pPr lvl="1">
              <a:spcBef>
                <a:spcPts val="600"/>
              </a:spcBef>
            </a:pPr>
            <a:r>
              <a:rPr lang="en-GB" sz="2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 covered: </a:t>
            </a:r>
          </a:p>
          <a:p>
            <a:pPr lvl="1">
              <a:spcBef>
                <a:spcPts val="600"/>
              </a:spcBef>
            </a:pPr>
            <a:r>
              <a:rPr lang="en-GB" sz="2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1.1, 1.2</a:t>
            </a:r>
          </a:p>
          <a:p>
            <a:pPr>
              <a:spcBef>
                <a:spcPts val="600"/>
              </a:spcBef>
            </a:pPr>
            <a:r>
              <a:rPr lang="en-GB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Personal Development Assessment </a:t>
            </a:r>
          </a:p>
          <a:p>
            <a:pPr>
              <a:spcBef>
                <a:spcPts val="600"/>
              </a:spcBef>
            </a:pPr>
            <a:r>
              <a:rPr lang="en-GB" sz="28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Questionnaire</a:t>
            </a:r>
          </a:p>
          <a:p>
            <a:pPr lvl="1">
              <a:spcBef>
                <a:spcPts val="600"/>
              </a:spcBef>
            </a:pPr>
            <a:r>
              <a:rPr lang="en-GB" sz="2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 covered:</a:t>
            </a:r>
          </a:p>
          <a:p>
            <a:pPr lvl="1">
              <a:spcBef>
                <a:spcPts val="600"/>
              </a:spcBef>
            </a:pPr>
            <a:r>
              <a:rPr lang="en-GB" sz="2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1.3, 1.4, 1.5, 2.1, 2.2, 2.3, 3.1, 3.2, 3.3, 4.1, 4.2</a:t>
            </a:r>
          </a:p>
          <a:p>
            <a:pPr>
              <a:spcBef>
                <a:spcPts val="600"/>
              </a:spcBef>
            </a:pPr>
            <a:r>
              <a:rPr lang="en-GB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Achieved Criteria Form</a:t>
            </a:r>
          </a:p>
        </p:txBody>
      </p:sp>
    </p:spTree>
    <p:extLst>
      <p:ext uri="{BB962C8B-B14F-4D97-AF65-F5344CB8AC3E}">
        <p14:creationId xmlns:p14="http://schemas.microsoft.com/office/powerpoint/2010/main" val="2674805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if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47576"/>
      </a:accent1>
      <a:accent2>
        <a:srgbClr val="7FC7B9"/>
      </a:accent2>
      <a:accent3>
        <a:srgbClr val="C7D658"/>
      </a:accent3>
      <a:accent4>
        <a:srgbClr val="603D69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842D420AB49640AF2F835DA65E9082" ma:contentTypeVersion="10" ma:contentTypeDescription="Create a new document." ma:contentTypeScope="" ma:versionID="7d15de5afa6c18fa34e7d0912e8e9881">
  <xsd:schema xmlns:xsd="http://www.w3.org/2001/XMLSchema" xmlns:xs="http://www.w3.org/2001/XMLSchema" xmlns:p="http://schemas.microsoft.com/office/2006/metadata/properties" xmlns:ns2="0913a7c6-737e-493a-93fe-651585124f08" xmlns:ns3="35c501da-371b-40f0-927a-f60baa27185d" targetNamespace="http://schemas.microsoft.com/office/2006/metadata/properties" ma:root="true" ma:fieldsID="8d7cd4093da2a1f42962359b713b280b" ns2:_="" ns3:_="">
    <xsd:import namespace="0913a7c6-737e-493a-93fe-651585124f08"/>
    <xsd:import namespace="35c501da-371b-40f0-927a-f60baa2718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3a7c6-737e-493a-93fe-651585124f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c501da-371b-40f0-927a-f60baa27185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64E9111-B389-4B4F-B504-377D4BEE54DA}"/>
</file>

<file path=customXml/itemProps2.xml><?xml version="1.0" encoding="utf-8"?>
<ds:datastoreItem xmlns:ds="http://schemas.openxmlformats.org/officeDocument/2006/customXml" ds:itemID="{8A2BB341-541F-44B7-82E3-BC9280A0F6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92AA98-ADEE-44CC-B182-2FADD9135667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82411ed8-33e4-45d5-a2e9-bc276b270839"/>
    <ds:schemaRef ds:uri="e7e1c8c3-1faa-434f-bd37-21cb5f1ebba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232</Words>
  <Application>Microsoft Office PowerPoint</Application>
  <PresentationFormat>On-screen Show (4:3)</PresentationFormat>
  <Paragraphs>72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Open Sans</vt:lpstr>
      <vt:lpstr>Open Sans Light</vt:lpstr>
      <vt:lpstr>Office Theme</vt:lpstr>
      <vt:lpstr>Course Overview</vt:lpstr>
      <vt:lpstr>PowerPoint Presentation</vt:lpstr>
      <vt:lpstr>Mandatory Units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 Williamson</dc:creator>
  <cp:lastModifiedBy>Stuart Cowie</cp:lastModifiedBy>
  <cp:revision>14</cp:revision>
  <dcterms:created xsi:type="dcterms:W3CDTF">2016-04-04T09:18:12Z</dcterms:created>
  <dcterms:modified xsi:type="dcterms:W3CDTF">2019-09-03T12:11:38Z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0x01010063842D420AB49640AF2F835DA65E9082</vt:lpwstr>
  </property>
</Properties>
</file>