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60" r:id="rId5"/>
    <p:sldId id="264" r:id="rId6"/>
    <p:sldId id="258" r:id="rId7"/>
    <p:sldId id="263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3D69"/>
    <a:srgbClr val="3475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E464FD-4162-4FEC-9BDC-C455FF36C3CC}" v="4" dt="2019-11-05T11:11:05.1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2" d="100"/>
          <a:sy n="62" d="100"/>
        </p:scale>
        <p:origin x="14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150" y="3051176"/>
            <a:ext cx="3854450" cy="2568573"/>
          </a:xfrm>
        </p:spPr>
        <p:txBody>
          <a:bodyPr>
            <a:normAutofit/>
          </a:bodyPr>
          <a:lstStyle>
            <a:lvl1pPr>
              <a:defRPr sz="3600" b="1" i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7066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9850" y="2627313"/>
            <a:ext cx="5873750" cy="2387600"/>
          </a:xfrm>
        </p:spPr>
        <p:txBody>
          <a:bodyPr anchor="ctr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78218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4469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100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1150" y="200027"/>
            <a:ext cx="8204200" cy="1190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150" y="1825625"/>
            <a:ext cx="82042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7522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1" r:id="rId2"/>
    <p:sldLayoutId id="2147483662" r:id="rId3"/>
    <p:sldLayoutId id="214748366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0" i="0" kern="1200">
          <a:solidFill>
            <a:schemeClr val="accent1"/>
          </a:solidFill>
          <a:latin typeface="Open Sans Light" charset="0"/>
          <a:ea typeface="Open Sans Light" charset="0"/>
          <a:cs typeface="Open Sans Light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>
              <a:lumMod val="75000"/>
              <a:lumOff val="25000"/>
            </a:schemeClr>
          </a:solidFill>
          <a:latin typeface="Open Sans Light" charset="0"/>
          <a:ea typeface="Open Sans Light" charset="0"/>
          <a:cs typeface="Open Sans Light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>
              <a:lumMod val="75000"/>
              <a:lumOff val="25000"/>
            </a:schemeClr>
          </a:solidFill>
          <a:latin typeface="Open Sans Light" charset="0"/>
          <a:ea typeface="Open Sans Light" charset="0"/>
          <a:cs typeface="Open Sans Light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>
              <a:lumMod val="75000"/>
              <a:lumOff val="25000"/>
            </a:schemeClr>
          </a:solidFill>
          <a:latin typeface="Open Sans Light" charset="0"/>
          <a:ea typeface="Open Sans Light" charset="0"/>
          <a:cs typeface="Open Sans Light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>
              <a:lumMod val="75000"/>
              <a:lumOff val="25000"/>
            </a:schemeClr>
          </a:solidFill>
          <a:latin typeface="Open Sans Light" charset="0"/>
          <a:ea typeface="Open Sans Light" charset="0"/>
          <a:cs typeface="Open Sans Light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>
              <a:lumMod val="75000"/>
              <a:lumOff val="25000"/>
            </a:schemeClr>
          </a:solidFill>
          <a:latin typeface="Open Sans Light" charset="0"/>
          <a:ea typeface="Open Sans Light" charset="0"/>
          <a:cs typeface="Open Sans Light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87" b="9005"/>
          <a:stretch/>
        </p:blipFill>
        <p:spPr>
          <a:xfrm>
            <a:off x="6013281" y="3870664"/>
            <a:ext cx="3130719" cy="29873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2827" y="471893"/>
            <a:ext cx="4918345" cy="735469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Course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7774" y="1679128"/>
            <a:ext cx="6648450" cy="3228975"/>
          </a:xfrm>
        </p:spPr>
        <p:txBody>
          <a:bodyPr>
            <a:normAutofit fontScale="925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GB" sz="3600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NCFE CACHE Counselling Skills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GB" sz="3600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LEVEL 2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GB" sz="3600" b="1" dirty="0">
                <a:solidFill>
                  <a:schemeClr val="accent4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600/0728/X</a:t>
            </a:r>
            <a:endParaRPr lang="en-US" sz="3600" b="1" dirty="0">
              <a:solidFill>
                <a:schemeClr val="accent4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130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ED2336A-0B22-43B9-833C-F93F3DB16827}"/>
              </a:ext>
            </a:extLst>
          </p:cNvPr>
          <p:cNvSpPr/>
          <p:nvPr/>
        </p:nvSpPr>
        <p:spPr>
          <a:xfrm>
            <a:off x="735037" y="2157085"/>
            <a:ext cx="7673926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4400" b="1" dirty="0">
                <a:solidFill>
                  <a:srgbClr val="34757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Structure, assessment</a:t>
            </a:r>
          </a:p>
          <a:p>
            <a:pPr lvl="0" algn="ctr"/>
            <a:r>
              <a:rPr lang="en-GB" sz="4400" b="1" dirty="0">
                <a:solidFill>
                  <a:srgbClr val="34757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and activities </a:t>
            </a:r>
          </a:p>
          <a:p>
            <a:pPr lvl="0" algn="ctr">
              <a:spcBef>
                <a:spcPts val="1200"/>
              </a:spcBef>
            </a:pPr>
            <a:r>
              <a:rPr lang="en-GB" sz="44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Units 1 - 4</a:t>
            </a:r>
          </a:p>
        </p:txBody>
      </p:sp>
    </p:spTree>
    <p:extLst>
      <p:ext uri="{BB962C8B-B14F-4D97-AF65-F5344CB8AC3E}">
        <p14:creationId xmlns:p14="http://schemas.microsoft.com/office/powerpoint/2010/main" val="1676858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60818" y="637281"/>
            <a:ext cx="5822364" cy="492369"/>
          </a:xfrm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200" b="1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Mandatory units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C4CEBE1-6C10-4211-A6D2-A990F83CB6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6570493"/>
              </p:ext>
            </p:extLst>
          </p:nvPr>
        </p:nvGraphicFramePr>
        <p:xfrm>
          <a:off x="108635" y="1555423"/>
          <a:ext cx="8926730" cy="363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5076">
                  <a:extLst>
                    <a:ext uri="{9D8B030D-6E8A-4147-A177-3AD203B41FA5}">
                      <a16:colId xmlns:a16="http://schemas.microsoft.com/office/drawing/2014/main" val="4292382722"/>
                    </a:ext>
                  </a:extLst>
                </a:gridCol>
                <a:gridCol w="1294228">
                  <a:extLst>
                    <a:ext uri="{9D8B030D-6E8A-4147-A177-3AD203B41FA5}">
                      <a16:colId xmlns:a16="http://schemas.microsoft.com/office/drawing/2014/main" val="2289309409"/>
                    </a:ext>
                  </a:extLst>
                </a:gridCol>
                <a:gridCol w="2105206">
                  <a:extLst>
                    <a:ext uri="{9D8B030D-6E8A-4147-A177-3AD203B41FA5}">
                      <a16:colId xmlns:a16="http://schemas.microsoft.com/office/drawing/2014/main" val="112363634"/>
                    </a:ext>
                  </a:extLst>
                </a:gridCol>
                <a:gridCol w="1552394">
                  <a:extLst>
                    <a:ext uri="{9D8B030D-6E8A-4147-A177-3AD203B41FA5}">
                      <a16:colId xmlns:a16="http://schemas.microsoft.com/office/drawing/2014/main" val="1421607629"/>
                    </a:ext>
                  </a:extLst>
                </a:gridCol>
                <a:gridCol w="773723">
                  <a:extLst>
                    <a:ext uri="{9D8B030D-6E8A-4147-A177-3AD203B41FA5}">
                      <a16:colId xmlns:a16="http://schemas.microsoft.com/office/drawing/2014/main" val="2582356133"/>
                    </a:ext>
                  </a:extLst>
                </a:gridCol>
                <a:gridCol w="765303">
                  <a:extLst>
                    <a:ext uri="{9D8B030D-6E8A-4147-A177-3AD203B41FA5}">
                      <a16:colId xmlns:a16="http://schemas.microsoft.com/office/drawing/2014/main" val="180757797"/>
                    </a:ext>
                  </a:extLst>
                </a:gridCol>
                <a:gridCol w="1380800">
                  <a:extLst>
                    <a:ext uri="{9D8B030D-6E8A-4147-A177-3AD203B41FA5}">
                      <a16:colId xmlns:a16="http://schemas.microsoft.com/office/drawing/2014/main" val="282322397"/>
                    </a:ext>
                  </a:extLst>
                </a:gridCol>
              </a:tblGrid>
              <a:tr h="711263">
                <a:tc>
                  <a:txBody>
                    <a:bodyPr/>
                    <a:lstStyle/>
                    <a:p>
                      <a:pPr algn="ctr"/>
                      <a:r>
                        <a:rPr lang="en-GB" sz="14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Unit ref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Unit 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Unit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Unit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Level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Credit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Guided learning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24970"/>
                  </a:ext>
                </a:extLst>
              </a:tr>
              <a:tr h="725030">
                <a:tc>
                  <a:txBody>
                    <a:bodyPr/>
                    <a:lstStyle/>
                    <a:p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UNIT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K/502/6966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Using Counselling Skills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Knowledge and skills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076142"/>
                  </a:ext>
                </a:extLst>
              </a:tr>
              <a:tr h="725030">
                <a:tc>
                  <a:txBody>
                    <a:bodyPr/>
                    <a:lstStyle/>
                    <a:p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UNIT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K/502/6630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Introduction to Theories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Knowledge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840292"/>
                  </a:ext>
                </a:extLst>
              </a:tr>
              <a:tr h="725030">
                <a:tc>
                  <a:txBody>
                    <a:bodyPr/>
                    <a:lstStyle/>
                    <a:p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UNIT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M/502/6631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Diversity and Ethics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Knowledge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402166"/>
                  </a:ext>
                </a:extLst>
              </a:tr>
              <a:tr h="725030">
                <a:tc>
                  <a:txBody>
                    <a:bodyPr/>
                    <a:lstStyle/>
                    <a:p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UNIT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T/502/6632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Personal 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Knowledge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4878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5895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3B29F3B-2DEF-43DB-837B-9E275BFC35B7}"/>
              </a:ext>
            </a:extLst>
          </p:cNvPr>
          <p:cNvSpPr/>
          <p:nvPr/>
        </p:nvSpPr>
        <p:spPr>
          <a:xfrm>
            <a:off x="597876" y="1443161"/>
            <a:ext cx="7948246" cy="3704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200"/>
              </a:spcBef>
              <a:defRPr/>
            </a:pPr>
            <a:r>
              <a:rPr lang="en-GB" sz="2400" kern="0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Activity:</a:t>
            </a:r>
          </a:p>
          <a:p>
            <a:pPr lvl="0">
              <a:lnSpc>
                <a:spcPct val="90000"/>
              </a:lnSpc>
              <a:spcBef>
                <a:spcPts val="1000"/>
              </a:spcBef>
              <a:defRPr/>
            </a:pPr>
            <a:r>
              <a:rPr lang="en-GB" sz="2400" b="1" kern="0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1. 	</a:t>
            </a:r>
            <a:r>
              <a:rPr lang="en-GB" sz="2400" b="1" kern="0" dirty="0">
                <a:solidFill>
                  <a:srgbClr val="603D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Core Skills group work / activities </a:t>
            </a:r>
          </a:p>
          <a:p>
            <a:pPr lvl="0">
              <a:lnSpc>
                <a:spcPct val="90000"/>
              </a:lnSpc>
              <a:spcBef>
                <a:spcPts val="1000"/>
              </a:spcBef>
              <a:defRPr/>
            </a:pPr>
            <a:r>
              <a:rPr lang="en-GB" sz="2400" kern="0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Criteria covered: 1.1, 1.2, 3.1, 3.2, 4.1, 4.2</a:t>
            </a:r>
          </a:p>
          <a:p>
            <a:pPr lvl="0">
              <a:lnSpc>
                <a:spcPct val="90000"/>
              </a:lnSpc>
              <a:spcBef>
                <a:spcPts val="1000"/>
              </a:spcBef>
              <a:defRPr/>
            </a:pPr>
            <a:r>
              <a:rPr lang="en-GB" sz="2400" b="1" kern="0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2. 	</a:t>
            </a:r>
            <a:r>
              <a:rPr lang="en-GB" sz="2400" b="1" kern="0" dirty="0"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Core Skills Questionnaire  </a:t>
            </a:r>
          </a:p>
          <a:p>
            <a:pPr lvl="0">
              <a:lnSpc>
                <a:spcPct val="90000"/>
              </a:lnSpc>
              <a:spcBef>
                <a:spcPts val="1000"/>
              </a:spcBef>
              <a:defRPr/>
            </a:pPr>
            <a:r>
              <a:rPr lang="en-GB" sz="2400" kern="0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Criteria covered 1.1</a:t>
            </a:r>
          </a:p>
          <a:p>
            <a:pPr lvl="0">
              <a:lnSpc>
                <a:spcPct val="90000"/>
              </a:lnSpc>
              <a:spcBef>
                <a:spcPts val="1000"/>
              </a:spcBef>
              <a:defRPr/>
            </a:pPr>
            <a:r>
              <a:rPr lang="en-GB" sz="2400" b="1" kern="0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3. 	</a:t>
            </a:r>
            <a:r>
              <a:rPr lang="en-GB" sz="2400" b="1" kern="0" dirty="0"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Case Studies </a:t>
            </a:r>
          </a:p>
          <a:p>
            <a:pPr lvl="0">
              <a:lnSpc>
                <a:spcPct val="90000"/>
              </a:lnSpc>
              <a:spcBef>
                <a:spcPts val="1000"/>
              </a:spcBef>
              <a:defRPr/>
            </a:pPr>
            <a:r>
              <a:rPr lang="en-GB" sz="2400" kern="0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Criteria covered: 2.1, 2.2, 3.1, 3.2, 4.1, 4.2</a:t>
            </a:r>
          </a:p>
          <a:p>
            <a:pPr lvl="0">
              <a:lnSpc>
                <a:spcPct val="90000"/>
              </a:lnSpc>
              <a:spcBef>
                <a:spcPts val="1000"/>
              </a:spcBef>
              <a:defRPr/>
            </a:pPr>
            <a:r>
              <a:rPr lang="en-GB" sz="2400" b="1" kern="0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4. 	</a:t>
            </a:r>
            <a:r>
              <a:rPr lang="en-GB" sz="2400" b="1" kern="0" dirty="0"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Achieved Criteria form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BA025FA-7DB4-408A-8C14-24168CCF82BB}"/>
              </a:ext>
            </a:extLst>
          </p:cNvPr>
          <p:cNvSpPr/>
          <p:nvPr/>
        </p:nvSpPr>
        <p:spPr>
          <a:xfrm>
            <a:off x="2081813" y="488245"/>
            <a:ext cx="4980373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GB" sz="3600" b="1" kern="0" dirty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Assessment Unit 1</a:t>
            </a:r>
          </a:p>
        </p:txBody>
      </p:sp>
    </p:spTree>
    <p:extLst>
      <p:ext uri="{BB962C8B-B14F-4D97-AF65-F5344CB8AC3E}">
        <p14:creationId xmlns:p14="http://schemas.microsoft.com/office/powerpoint/2010/main" val="2767436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299E8D-1623-4387-9B91-071904DCE9E0}"/>
              </a:ext>
            </a:extLst>
          </p:cNvPr>
          <p:cNvSpPr txBox="1"/>
          <p:nvPr/>
        </p:nvSpPr>
        <p:spPr>
          <a:xfrm>
            <a:off x="618977" y="2119699"/>
            <a:ext cx="7906043" cy="2618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Activity:</a:t>
            </a:r>
          </a:p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1.	 Counselling Skills theories</a:t>
            </a:r>
          </a:p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  <a:r>
              <a:rPr lang="en-GB" sz="2400" b="1" dirty="0"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Assessment workbook, activities</a:t>
            </a:r>
          </a:p>
          <a:p>
            <a:pPr lvl="1">
              <a:lnSpc>
                <a:spcPct val="150000"/>
              </a:lnSpc>
            </a:pPr>
            <a:r>
              <a:rPr lang="en-GB" sz="2400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Criteria covered :1.1, 1.2, 1.3, 1.4, 2.1</a:t>
            </a:r>
          </a:p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2. 	Achieved Criteria form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F7448FA-FFFB-4391-BF39-DF4306A969D3}"/>
              </a:ext>
            </a:extLst>
          </p:cNvPr>
          <p:cNvSpPr/>
          <p:nvPr/>
        </p:nvSpPr>
        <p:spPr>
          <a:xfrm>
            <a:off x="2430225" y="479495"/>
            <a:ext cx="42835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600" b="1" dirty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Assessment Unit 2</a:t>
            </a:r>
          </a:p>
        </p:txBody>
      </p:sp>
    </p:spTree>
    <p:extLst>
      <p:ext uri="{BB962C8B-B14F-4D97-AF65-F5344CB8AC3E}">
        <p14:creationId xmlns:p14="http://schemas.microsoft.com/office/powerpoint/2010/main" val="801322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FF7166-1C18-4E3F-9B26-76CD9704D1B3}"/>
              </a:ext>
            </a:extLst>
          </p:cNvPr>
          <p:cNvSpPr txBox="1"/>
          <p:nvPr/>
        </p:nvSpPr>
        <p:spPr>
          <a:xfrm>
            <a:off x="1104450" y="2151727"/>
            <a:ext cx="693509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GB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Activity:</a:t>
            </a:r>
          </a:p>
          <a:p>
            <a:pPr>
              <a:spcBef>
                <a:spcPts val="1200"/>
              </a:spcBef>
            </a:pPr>
            <a:r>
              <a:rPr lang="en-GB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Diversity and Ethics Assessment work book</a:t>
            </a:r>
          </a:p>
          <a:p>
            <a:pPr lvl="1">
              <a:spcBef>
                <a:spcPts val="1200"/>
              </a:spcBef>
            </a:pPr>
            <a:r>
              <a:rPr lang="en-GB" sz="24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Criteria covered:</a:t>
            </a:r>
          </a:p>
          <a:p>
            <a:pPr lvl="1">
              <a:spcBef>
                <a:spcPts val="1200"/>
              </a:spcBef>
            </a:pPr>
            <a:r>
              <a:rPr lang="en-GB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1.1, 1.2, 1.3, 2.1, 2.2, 3.1,3.2,3.3,</a:t>
            </a:r>
          </a:p>
          <a:p>
            <a:pPr>
              <a:spcBef>
                <a:spcPts val="1200"/>
              </a:spcBef>
            </a:pPr>
            <a:r>
              <a:rPr lang="en-GB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Complete Achieved Criteria form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9216F3-04ED-4F66-A98D-E8F68D12DEEA}"/>
              </a:ext>
            </a:extLst>
          </p:cNvPr>
          <p:cNvSpPr/>
          <p:nvPr/>
        </p:nvSpPr>
        <p:spPr>
          <a:xfrm>
            <a:off x="2430227" y="474501"/>
            <a:ext cx="42835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600" b="1" dirty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Assessment Unit 3</a:t>
            </a:r>
          </a:p>
        </p:txBody>
      </p:sp>
    </p:spTree>
    <p:extLst>
      <p:ext uri="{BB962C8B-B14F-4D97-AF65-F5344CB8AC3E}">
        <p14:creationId xmlns:p14="http://schemas.microsoft.com/office/powerpoint/2010/main" val="3473854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41BAAC-2EDC-45B1-A0CE-5530B90CCE1A}"/>
              </a:ext>
            </a:extLst>
          </p:cNvPr>
          <p:cNvSpPr txBox="1"/>
          <p:nvPr/>
        </p:nvSpPr>
        <p:spPr>
          <a:xfrm>
            <a:off x="776155" y="1413063"/>
            <a:ext cx="759169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GB" sz="2400" dirty="0">
                <a:solidFill>
                  <a:schemeClr val="accent1"/>
                </a:solidFill>
              </a:rPr>
              <a:t>Activity:</a:t>
            </a:r>
          </a:p>
          <a:p>
            <a:pPr>
              <a:spcBef>
                <a:spcPts val="600"/>
              </a:spcBef>
            </a:pPr>
            <a:r>
              <a:rPr lang="en-GB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	Values and beliefs work sheets</a:t>
            </a:r>
          </a:p>
          <a:p>
            <a:pPr lvl="1">
              <a:spcBef>
                <a:spcPts val="600"/>
              </a:spcBef>
            </a:pPr>
            <a:r>
              <a:rPr lang="en-GB" sz="24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Criteria covered: </a:t>
            </a:r>
          </a:p>
          <a:p>
            <a:pPr lvl="1">
              <a:spcBef>
                <a:spcPts val="600"/>
              </a:spcBef>
            </a:pPr>
            <a:r>
              <a:rPr lang="en-GB" sz="24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1.1, 1.2</a:t>
            </a:r>
          </a:p>
          <a:p>
            <a:pPr>
              <a:spcBef>
                <a:spcPts val="600"/>
              </a:spcBef>
            </a:pPr>
            <a:r>
              <a:rPr lang="en-GB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	Personal Development </a:t>
            </a:r>
            <a:r>
              <a:rPr lang="en-GB" sz="2400" b="1" dirty="0">
                <a:solidFill>
                  <a:srgbClr val="3475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Assessment </a:t>
            </a:r>
          </a:p>
          <a:p>
            <a:pPr>
              <a:spcBef>
                <a:spcPts val="600"/>
              </a:spcBef>
            </a:pPr>
            <a:r>
              <a:rPr lang="en-GB" sz="2400" b="1" dirty="0">
                <a:solidFill>
                  <a:srgbClr val="603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Questionnaire</a:t>
            </a:r>
          </a:p>
          <a:p>
            <a:pPr lvl="1">
              <a:spcBef>
                <a:spcPts val="600"/>
              </a:spcBef>
            </a:pPr>
            <a:r>
              <a:rPr lang="en-GB" sz="24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Criteria covered:</a:t>
            </a:r>
          </a:p>
          <a:p>
            <a:pPr lvl="1">
              <a:spcBef>
                <a:spcPts val="600"/>
              </a:spcBef>
            </a:pPr>
            <a:r>
              <a:rPr lang="en-GB" sz="24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1.3, 1.4, 1.5, 2.1, 2.2, 2.3, 3.1, 3.2, 3.3, 4.1, 4.2</a:t>
            </a:r>
          </a:p>
          <a:p>
            <a:pPr>
              <a:spcBef>
                <a:spcPts val="600"/>
              </a:spcBef>
            </a:pPr>
            <a:r>
              <a:rPr lang="en-GB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	Achieved Criteria form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23B079-0514-4FA0-A5DB-1C1593253B0D}"/>
              </a:ext>
            </a:extLst>
          </p:cNvPr>
          <p:cNvSpPr/>
          <p:nvPr/>
        </p:nvSpPr>
        <p:spPr>
          <a:xfrm>
            <a:off x="2318017" y="525047"/>
            <a:ext cx="45079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600" b="1" dirty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Assessments Unit 4</a:t>
            </a:r>
          </a:p>
        </p:txBody>
      </p:sp>
    </p:spTree>
    <p:extLst>
      <p:ext uri="{BB962C8B-B14F-4D97-AF65-F5344CB8AC3E}">
        <p14:creationId xmlns:p14="http://schemas.microsoft.com/office/powerpoint/2010/main" val="26748056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Lif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47576"/>
      </a:accent1>
      <a:accent2>
        <a:srgbClr val="7FC7B9"/>
      </a:accent2>
      <a:accent3>
        <a:srgbClr val="C7D658"/>
      </a:accent3>
      <a:accent4>
        <a:srgbClr val="603D69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AFC34BB6B1154D8206D984AF86164E" ma:contentTypeVersion="11" ma:contentTypeDescription="Create a new document." ma:contentTypeScope="" ma:versionID="e38723f884a4a14d97f7e422e52c6b00">
  <xsd:schema xmlns:xsd="http://www.w3.org/2001/XMLSchema" xmlns:xs="http://www.w3.org/2001/XMLSchema" xmlns:p="http://schemas.microsoft.com/office/2006/metadata/properties" xmlns:ns3="e7e1c8c3-1faa-434f-bd37-21cb5f1ebba4" xmlns:ns4="82411ed8-33e4-45d5-a2e9-bc276b270839" targetNamespace="http://schemas.microsoft.com/office/2006/metadata/properties" ma:root="true" ma:fieldsID="61a83fdfcfb5c0d773f9c7bde64f9f0f" ns3:_="" ns4:_="">
    <xsd:import namespace="e7e1c8c3-1faa-434f-bd37-21cb5f1ebba4"/>
    <xsd:import namespace="82411ed8-33e4-45d5-a2e9-bc276b27083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1c8c3-1faa-434f-bd37-21cb5f1ebb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411ed8-33e4-45d5-a2e9-bc276b270839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692AA98-ADEE-44CC-B182-2FADD9135667}">
  <ds:schemaRefs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82411ed8-33e4-45d5-a2e9-bc276b270839"/>
    <ds:schemaRef ds:uri="http://purl.org/dc/terms/"/>
    <ds:schemaRef ds:uri="http://schemas.openxmlformats.org/package/2006/metadata/core-properties"/>
    <ds:schemaRef ds:uri="e7e1c8c3-1faa-434f-bd37-21cb5f1ebba4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A2BB341-541F-44B7-82E3-BC9280A0F6F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17949E6-E559-4D73-956D-2A3A286A0E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e1c8c3-1faa-434f-bd37-21cb5f1ebba4"/>
    <ds:schemaRef ds:uri="82411ed8-33e4-45d5-a2e9-bc276b2708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140</Words>
  <Application>Microsoft Office PowerPoint</Application>
  <PresentationFormat>On-screen Show (4:3)</PresentationFormat>
  <Paragraphs>74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Open Sans</vt:lpstr>
      <vt:lpstr>Open Sans Light</vt:lpstr>
      <vt:lpstr>Open Sans Semibold</vt:lpstr>
      <vt:lpstr>Office Theme</vt:lpstr>
      <vt:lpstr>Course overview</vt:lpstr>
      <vt:lpstr>PowerPoint Presentation</vt:lpstr>
      <vt:lpstr>Mandatory units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 Williamson</dc:creator>
  <cp:lastModifiedBy>Stuart Cowie</cp:lastModifiedBy>
  <cp:revision>2</cp:revision>
  <dcterms:created xsi:type="dcterms:W3CDTF">2016-04-04T09:18:12Z</dcterms:created>
  <dcterms:modified xsi:type="dcterms:W3CDTF">2019-11-05T13:32:40Z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0x01010059AFC34BB6B1154D8206D984AF86164E</vt:lpwstr>
  </property>
</Properties>
</file>